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08" r:id="rId3"/>
    <p:sldId id="409" r:id="rId4"/>
    <p:sldId id="467" r:id="rId5"/>
    <p:sldId id="410" r:id="rId6"/>
    <p:sldId id="411" r:id="rId7"/>
    <p:sldId id="465" r:id="rId8"/>
    <p:sldId id="412" r:id="rId9"/>
    <p:sldId id="434" r:id="rId10"/>
  </p:sldIdLst>
  <p:sldSz cx="9906000" cy="6858000" type="A4"/>
  <p:notesSz cx="9866313" cy="6735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>
          <p15:clr>
            <a:srgbClr val="A4A3A4"/>
          </p15:clr>
        </p15:guide>
        <p15:guide id="2" orient="horz" pos="575">
          <p15:clr>
            <a:srgbClr val="A4A3A4"/>
          </p15:clr>
        </p15:guide>
        <p15:guide id="3" orient="horz" pos="3959">
          <p15:clr>
            <a:srgbClr val="A4A3A4"/>
          </p15:clr>
        </p15:guide>
        <p15:guide id="4" orient="horz" pos="822" userDrawn="1">
          <p15:clr>
            <a:srgbClr val="A4A3A4"/>
          </p15:clr>
        </p15:guide>
        <p15:guide id="5" orient="horz" pos="1253" userDrawn="1">
          <p15:clr>
            <a:srgbClr val="A4A3A4"/>
          </p15:clr>
        </p15:guide>
        <p15:guide id="6" orient="horz" pos="2662">
          <p15:clr>
            <a:srgbClr val="A4A3A4"/>
          </p15:clr>
        </p15:guide>
        <p15:guide id="7" orient="horz" pos="3797">
          <p15:clr>
            <a:srgbClr val="A4A3A4"/>
          </p15:clr>
        </p15:guide>
        <p15:guide id="8" orient="horz" pos="3054">
          <p15:clr>
            <a:srgbClr val="A4A3A4"/>
          </p15:clr>
        </p15:guide>
        <p15:guide id="9" orient="horz" pos="3259">
          <p15:clr>
            <a:srgbClr val="A4A3A4"/>
          </p15:clr>
        </p15:guide>
        <p15:guide id="10" orient="horz" pos="2341" userDrawn="1">
          <p15:clr>
            <a:srgbClr val="A4A3A4"/>
          </p15:clr>
        </p15:guide>
        <p15:guide id="11" pos="3120">
          <p15:clr>
            <a:srgbClr val="A4A3A4"/>
          </p15:clr>
        </p15:guide>
        <p15:guide id="12" pos="612">
          <p15:clr>
            <a:srgbClr val="A4A3A4"/>
          </p15:clr>
        </p15:guide>
        <p15:guide id="13" pos="5735">
          <p15:clr>
            <a:srgbClr val="A4A3A4"/>
          </p15:clr>
        </p15:guide>
        <p15:guide id="14" pos="704">
          <p15:clr>
            <a:srgbClr val="A4A3A4"/>
          </p15:clr>
        </p15:guide>
        <p15:guide id="15" pos="3233">
          <p15:clr>
            <a:srgbClr val="A4A3A4"/>
          </p15:clr>
        </p15:guide>
        <p15:guide id="16" pos="3003">
          <p15:clr>
            <a:srgbClr val="A4A3A4"/>
          </p15:clr>
        </p15:guide>
        <p15:guide id="17" pos="1435">
          <p15:clr>
            <a:srgbClr val="A4A3A4"/>
          </p15:clr>
        </p15:guide>
        <p15:guide id="18" pos="5148">
          <p15:clr>
            <a:srgbClr val="A4A3A4"/>
          </p15:clr>
        </p15:guide>
        <p15:guide id="19" orient="horz" pos="2538">
          <p15:clr>
            <a:srgbClr val="A4A3A4"/>
          </p15:clr>
        </p15:guide>
        <p15:guide id="20" orient="horz" pos="3965">
          <p15:clr>
            <a:srgbClr val="A4A3A4"/>
          </p15:clr>
        </p15:guide>
        <p15:guide id="21" orient="horz" pos="2041">
          <p15:clr>
            <a:srgbClr val="A4A3A4"/>
          </p15:clr>
        </p15:guide>
        <p15:guide id="22" orient="horz" pos="2173">
          <p15:clr>
            <a:srgbClr val="A4A3A4"/>
          </p15:clr>
        </p15:guide>
        <p15:guide id="23" pos="400">
          <p15:clr>
            <a:srgbClr val="A4A3A4"/>
          </p15:clr>
        </p15:guide>
        <p15:guide id="24" pos="5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8EF"/>
    <a:srgbClr val="BDDCF5"/>
    <a:srgbClr val="FFFF0D"/>
    <a:srgbClr val="D4F145"/>
    <a:srgbClr val="CCCCFF"/>
    <a:srgbClr val="000066"/>
    <a:srgbClr val="66CCFF"/>
    <a:srgbClr val="FFFFCC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어두운 스타일 1 - 강조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5856" autoAdjust="0"/>
  </p:normalViewPr>
  <p:slideViewPr>
    <p:cSldViewPr snapToGrid="0">
      <p:cViewPr>
        <p:scale>
          <a:sx n="100" d="100"/>
          <a:sy n="100" d="100"/>
        </p:scale>
        <p:origin x="1914" y="378"/>
      </p:cViewPr>
      <p:guideLst>
        <p:guide orient="horz" pos="1956"/>
        <p:guide orient="horz" pos="575"/>
        <p:guide orient="horz" pos="3959"/>
        <p:guide orient="horz" pos="822"/>
        <p:guide orient="horz" pos="1253"/>
        <p:guide orient="horz" pos="2662"/>
        <p:guide orient="horz" pos="3797"/>
        <p:guide orient="horz" pos="3054"/>
        <p:guide orient="horz" pos="3259"/>
        <p:guide orient="horz" pos="2341"/>
        <p:guide pos="3120"/>
        <p:guide pos="612"/>
        <p:guide pos="5735"/>
        <p:guide pos="704"/>
        <p:guide pos="3233"/>
        <p:guide pos="3003"/>
        <p:guide pos="1435"/>
        <p:guide pos="5148"/>
        <p:guide orient="horz" pos="2538"/>
        <p:guide orient="horz" pos="3965"/>
        <p:guide orient="horz" pos="2041"/>
        <p:guide orient="horz" pos="2173"/>
        <p:guide pos="400"/>
        <p:guide pos="5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74" d="100"/>
          <a:sy n="74" d="100"/>
        </p:scale>
        <p:origin x="1920" y="6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7ADED-235F-4CCE-8CF1-607DD5DB2B83}" type="datetimeFigureOut">
              <a:rPr lang="ko-KR" altLang="en-US" smtClean="0"/>
              <a:t>2024-04-17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5A733-A5A1-4D61-8EFC-9941F7F3F2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9880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9198" y="0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08325" y="504825"/>
            <a:ext cx="3649663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416"/>
            <a:ext cx="4275402" cy="3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5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64AB9-FB1B-4EDF-AEF4-36218C8564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슬라이드 노트 개체 틀 1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36564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64AB9-FB1B-4EDF-AEF4-36218C8564B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45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64AB9-FB1B-4EDF-AEF4-36218C8564B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2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64AB9-FB1B-4EDF-AEF4-36218C8564B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97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1" descr="4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13"/>
          <a:stretch>
            <a:fillRect/>
          </a:stretch>
        </p:blipFill>
        <p:spPr bwMode="auto">
          <a:xfrm>
            <a:off x="1588" y="0"/>
            <a:ext cx="53816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6" descr="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2" b="31096"/>
          <a:stretch>
            <a:fillRect/>
          </a:stretch>
        </p:blipFill>
        <p:spPr bwMode="auto">
          <a:xfrm>
            <a:off x="270669" y="25869"/>
            <a:ext cx="6214214" cy="295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74"/>
          <p:cNvSpPr>
            <a:spLocks noChangeArrowheads="1"/>
          </p:cNvSpPr>
          <p:nvPr userDrawn="1"/>
        </p:nvSpPr>
        <p:spPr bwMode="auto">
          <a:xfrm>
            <a:off x="275020" y="1329463"/>
            <a:ext cx="830263" cy="863600"/>
          </a:xfrm>
          <a:prstGeom prst="wedgeEllipseCallout">
            <a:avLst>
              <a:gd name="adj1" fmla="val 66444"/>
              <a:gd name="adj2" fmla="val 52574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" name="Picture 73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21533" r="83331" b="70988"/>
          <a:stretch>
            <a:fillRect/>
          </a:stretch>
        </p:blipFill>
        <p:spPr bwMode="auto">
          <a:xfrm>
            <a:off x="422658" y="1570763"/>
            <a:ext cx="623887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83"/>
          <p:cNvSpPr>
            <a:spLocks noChangeArrowheads="1"/>
          </p:cNvSpPr>
          <p:nvPr userDrawn="1"/>
        </p:nvSpPr>
        <p:spPr bwMode="auto">
          <a:xfrm>
            <a:off x="2744678" y="25869"/>
            <a:ext cx="922338" cy="935037"/>
          </a:xfrm>
          <a:prstGeom prst="wedgeEllipseCallout">
            <a:avLst>
              <a:gd name="adj1" fmla="val -33819"/>
              <a:gd name="adj2" fmla="val 6646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7" name="Picture 77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4" t="15352" r="16913" b="76244"/>
          <a:stretch>
            <a:fillRect/>
          </a:stretch>
        </p:blipFill>
        <p:spPr bwMode="auto">
          <a:xfrm>
            <a:off x="2925653" y="203669"/>
            <a:ext cx="576263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84"/>
          <p:cNvSpPr>
            <a:spLocks noChangeArrowheads="1"/>
          </p:cNvSpPr>
          <p:nvPr userDrawn="1"/>
        </p:nvSpPr>
        <p:spPr bwMode="auto">
          <a:xfrm>
            <a:off x="5294560" y="1411248"/>
            <a:ext cx="887412" cy="914400"/>
          </a:xfrm>
          <a:prstGeom prst="wedgeEllipseCallout">
            <a:avLst>
              <a:gd name="adj1" fmla="val -54653"/>
              <a:gd name="adj2" fmla="val 47398"/>
            </a:avLst>
          </a:prstGeom>
          <a:solidFill>
            <a:srgbClr val="C5C5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ko-KR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" name="Picture 78" descr="46-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7" t="35310" r="9828" b="55243"/>
          <a:stretch>
            <a:fillRect/>
          </a:stretch>
        </p:blipFill>
        <p:spPr bwMode="auto">
          <a:xfrm>
            <a:off x="5594597" y="1543011"/>
            <a:ext cx="358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"/>
          <a:stretch>
            <a:fillRect/>
          </a:stretch>
        </p:blipFill>
        <p:spPr bwMode="auto">
          <a:xfrm>
            <a:off x="805611" y="3793777"/>
            <a:ext cx="2944904" cy="253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그림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13994" b="12357"/>
          <a:stretch>
            <a:fillRect/>
          </a:stretch>
        </p:blipFill>
        <p:spPr bwMode="auto">
          <a:xfrm>
            <a:off x="596257" y="1389464"/>
            <a:ext cx="3503477" cy="405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8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89EF0-F4B9-42E5-ADF5-980ECA64DF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9872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69138" y="233363"/>
            <a:ext cx="2125662" cy="578961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92150" y="233363"/>
            <a:ext cx="6224588" cy="578961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DB2B-A3D6-4D17-979B-3D3ABFA613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3548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9496" y="1"/>
            <a:ext cx="9515608" cy="83661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194338" y="981075"/>
            <a:ext cx="9517327" cy="5543550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1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EE463-5BF4-4A7B-876B-C62DA424619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439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8C74-BE2D-47BA-B29A-56245C30786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700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92150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9675" y="1230313"/>
            <a:ext cx="4175125" cy="4792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F04EE-AA08-498C-BCD0-E2FB689459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3152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5595F-E30E-4D21-89F1-D0D342FFC36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085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3E261-D368-45DD-A9A2-8C3CD6C52A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171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7FF8D-6C33-4023-B177-4C0882B17F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03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7978D-4217-4639-AF6A-B87CCD7A2E1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780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774CA-F7D1-4292-9446-4E2291C672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200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484" y="11213"/>
            <a:ext cx="542818" cy="71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233363"/>
            <a:ext cx="880291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1230313"/>
            <a:ext cx="850265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52BDC76-268B-40E0-818B-1748A57D1F1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692150" y="700088"/>
            <a:ext cx="90233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" name="Picture 58" descr="1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27"/>
          <a:stretch>
            <a:fillRect/>
          </a:stretch>
        </p:blipFill>
        <p:spPr bwMode="auto">
          <a:xfrm>
            <a:off x="1588" y="1588"/>
            <a:ext cx="9904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28" y="246046"/>
            <a:ext cx="916004" cy="429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1900" b="1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180975" indent="-180975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552450" indent="-185738" algn="l" rtl="0" eaLnBrk="0" fontAlgn="base" latinLnBrk="1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3pPr>
      <a:lvl4pPr marL="757238" indent="-203200" algn="l" rtl="0" eaLnBrk="0" fontAlgn="base" latinLnBrk="1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169988" indent="-222250" algn="l" rtl="0" eaLnBrk="0" fontAlgn="base" latinLnBrk="1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16271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0843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5415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998788" indent="-222250" algn="l" rtl="0" eaLnBrk="1" fontAlgn="base" latinLnBrk="1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slvpn.hmm21.com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2715490" y="3317984"/>
            <a:ext cx="6802627" cy="13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latinLnBrk="1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ko-KR" sz="3200" kern="0" dirty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Cloud SSL-VPN </a:t>
            </a:r>
            <a:r>
              <a:rPr lang="en-US" altLang="ko-KR" sz="3200" kern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Access Guide</a:t>
            </a:r>
            <a:endParaRPr lang="en-US" altLang="ko-KR" sz="3200" kern="0" dirty="0">
              <a:solidFill>
                <a:srgbClr val="00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eaLnBrk="1" hangingPunct="1"/>
            <a:r>
              <a:rPr lang="en-US" altLang="ko-KR" sz="2000" kern="0" dirty="0">
                <a:solidFill>
                  <a:srgbClr val="00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(Internet office user access)</a:t>
            </a:r>
            <a:endParaRPr lang="ko-KR" altLang="ko-KR" sz="2000" kern="0" dirty="0">
              <a:solidFill>
                <a:srgbClr val="00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605" y="732976"/>
            <a:ext cx="5274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1. SSL-VPN </a:t>
            </a:r>
            <a:r>
              <a:rPr lang="en-US" altLang="ko-KR" sz="2000" dirty="0" err="1">
                <a:latin typeface="맑은 고딕" pitchFamily="50" charset="-127"/>
                <a:ea typeface="맑은 고딕" pitchFamily="50" charset="-127"/>
              </a:rPr>
              <a:t>GlobalProtect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Agent Installation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33" y="1263171"/>
            <a:ext cx="61742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SSL-VPN Login Access 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URL : 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http://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sslvpn.hmm21.com</a:t>
            </a:r>
            <a:b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ID : Groupware Portal ID   /  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PWD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: Groupware Portal Password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00" y="2097567"/>
            <a:ext cx="7967722" cy="4320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 bwMode="auto">
          <a:xfrm>
            <a:off x="1444765" y="2215566"/>
            <a:ext cx="1620654" cy="15322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4216360" y="4178355"/>
            <a:ext cx="1565401" cy="41616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모서리가 둥근 사각형 설명선 8"/>
          <p:cNvSpPr/>
          <p:nvPr/>
        </p:nvSpPr>
        <p:spPr bwMode="auto">
          <a:xfrm>
            <a:off x="5781761" y="4527940"/>
            <a:ext cx="2894145" cy="452893"/>
          </a:xfrm>
          <a:prstGeom prst="wedgeRoundRectCallout">
            <a:avLst>
              <a:gd name="adj1" fmla="val -48583"/>
              <a:gd name="adj2" fmla="val -8461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Groupware ID(Portal ID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hmm0000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Password(Portal password) 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3394" y="4137486"/>
            <a:ext cx="7825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Input</a:t>
            </a:r>
            <a:endParaRPr lang="ko-KR" altLang="en-US" sz="1200" b="1" dirty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6360" y="4842333"/>
            <a:ext cx="1465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Click “LOG IN”</a:t>
            </a:r>
            <a:endParaRPr lang="ko-KR" altLang="en-US" sz="1200" b="1" dirty="0">
              <a:solidFill>
                <a:schemeClr val="accent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52BDC76-268B-40E0-818B-1748A57D1F1F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8837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98" y="1980000"/>
            <a:ext cx="7967723" cy="43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605" y="732976"/>
            <a:ext cx="5333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1. SSL-VPN </a:t>
            </a:r>
            <a:r>
              <a:rPr lang="en-US" altLang="ko-KR" sz="2000" dirty="0" err="1">
                <a:latin typeface="맑은 고딕" pitchFamily="50" charset="-127"/>
                <a:ea typeface="맑은 고딕" pitchFamily="50" charset="-127"/>
              </a:rPr>
              <a:t>GlobalProtect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Agent Installation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31485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You need download the Agent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6771886" y="2980592"/>
            <a:ext cx="1211529" cy="27423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모서리가 둥근 사각형 설명선 8"/>
          <p:cNvSpPr/>
          <p:nvPr/>
        </p:nvSpPr>
        <p:spPr bwMode="auto">
          <a:xfrm>
            <a:off x="4991859" y="3534040"/>
            <a:ext cx="2460742" cy="343867"/>
          </a:xfrm>
          <a:prstGeom prst="wedgeRoundRectCallout">
            <a:avLst>
              <a:gd name="adj1" fmla="val 38664"/>
              <a:gd name="adj2" fmla="val -120593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Click </a:t>
            </a:r>
            <a:r>
              <a:rPr lang="en-US" altLang="ko-KR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GlobalProtect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Agent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52BDC76-268B-40E0-818B-1748A57D1F1F}" type="slidenum">
              <a:rPr lang="en-US" altLang="ko-KR" smtClean="0"/>
              <a:pPr>
                <a:defRPr/>
              </a:pPr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9013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605" y="732976"/>
            <a:ext cx="5333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1. SSL-VPN </a:t>
            </a:r>
            <a:r>
              <a:rPr lang="en-US" altLang="ko-KR" sz="2000" dirty="0" err="1">
                <a:latin typeface="맑은 고딕" pitchFamily="50" charset="-127"/>
                <a:ea typeface="맑은 고딕" pitchFamily="50" charset="-127"/>
              </a:rPr>
              <a:t>GlobalProtect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Agent Installation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8" y="1892929"/>
            <a:ext cx="8410142" cy="4555496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 bwMode="auto">
          <a:xfrm>
            <a:off x="4214198" y="4049577"/>
            <a:ext cx="1519852" cy="3319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모서리가 둥근 사각형 설명선 9"/>
          <p:cNvSpPr/>
          <p:nvPr/>
        </p:nvSpPr>
        <p:spPr bwMode="auto">
          <a:xfrm>
            <a:off x="5865060" y="4581512"/>
            <a:ext cx="3393239" cy="443606"/>
          </a:xfrm>
          <a:prstGeom prst="wedgeRoundRectCallout">
            <a:avLst>
              <a:gd name="adj1" fmla="val -53359"/>
              <a:gd name="adj2" fmla="val -13486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Download Agent for your PC Window bit version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(bit version check : next page reference)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61282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Download agent(32 bit or 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64bit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for your PC Window bit version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52BDC76-268B-40E0-818B-1748A57D1F1F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9053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605" y="732976"/>
            <a:ext cx="5333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1. SSL-VPN </a:t>
            </a:r>
            <a:r>
              <a:rPr lang="en-US" altLang="ko-KR" sz="2000" dirty="0" err="1">
                <a:latin typeface="맑은 고딕" pitchFamily="50" charset="-127"/>
                <a:ea typeface="맑은 고딕" pitchFamily="50" charset="-127"/>
              </a:rPr>
              <a:t>GlobalProtect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Agent Installation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833" y="1250108"/>
            <a:ext cx="47117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check the pc windows bit version(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32bit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or 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64bit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9" y="2382981"/>
            <a:ext cx="3777013" cy="343846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55" y="3505200"/>
            <a:ext cx="5559547" cy="2973981"/>
          </a:xfrm>
          <a:prstGeom prst="rect">
            <a:avLst/>
          </a:prstGeom>
        </p:spPr>
      </p:pic>
      <p:sp>
        <p:nvSpPr>
          <p:cNvPr id="7" name="모서리가 둥근 사각형 설명선 6"/>
          <p:cNvSpPr/>
          <p:nvPr/>
        </p:nvSpPr>
        <p:spPr bwMode="auto">
          <a:xfrm>
            <a:off x="1013833" y="3367645"/>
            <a:ext cx="3076759" cy="443606"/>
          </a:xfrm>
          <a:prstGeom prst="wedgeRoundRectCallout">
            <a:avLst>
              <a:gd name="adj1" fmla="val -59472"/>
              <a:gd name="adj2" fmla="val 14143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right click “This PC” and click “Properties”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701283" y="5489527"/>
            <a:ext cx="1337067" cy="2445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1301" y="4121854"/>
            <a:ext cx="658608" cy="23555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53683" y="5641927"/>
            <a:ext cx="1337067" cy="24452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905376" y="4521201"/>
            <a:ext cx="1663700" cy="9524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6699428" y="3658609"/>
            <a:ext cx="3076759" cy="443606"/>
          </a:xfrm>
          <a:prstGeom prst="wedgeRoundRectCallout">
            <a:avLst>
              <a:gd name="adj1" fmla="val -59472"/>
              <a:gd name="adj2" fmla="val 14143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Check bit window operation system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52BDC76-268B-40E0-818B-1748A57D1F1F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8449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98" y="3182608"/>
            <a:ext cx="2635306" cy="216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605" y="732976"/>
            <a:ext cx="5333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1. SSL-VPN </a:t>
            </a:r>
            <a:r>
              <a:rPr lang="en-US" altLang="ko-KR" sz="2000" dirty="0" err="1">
                <a:latin typeface="맑은 고딕" pitchFamily="50" charset="-127"/>
                <a:ea typeface="맑은 고딕" pitchFamily="50" charset="-127"/>
              </a:rPr>
              <a:t>GlobalProtect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 Agent Installation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833" y="1250108"/>
            <a:ext cx="22247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Installation Progress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타원 9"/>
          <p:cNvSpPr/>
          <p:nvPr/>
        </p:nvSpPr>
        <p:spPr bwMode="auto">
          <a:xfrm>
            <a:off x="8839478" y="3182608"/>
            <a:ext cx="324000" cy="32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5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0" lang="ko-KR" altLang="en-US" sz="15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0334" y="3600691"/>
            <a:ext cx="1774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Finish</a:t>
            </a:r>
          </a:p>
          <a:p>
            <a:pPr algn="ctr"/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(Click “Close” Button)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31" y="1795621"/>
            <a:ext cx="2635306" cy="216000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 bwMode="auto">
          <a:xfrm>
            <a:off x="2817302" y="3718560"/>
            <a:ext cx="659858" cy="23706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타원 7"/>
          <p:cNvSpPr/>
          <p:nvPr/>
        </p:nvSpPr>
        <p:spPr bwMode="auto">
          <a:xfrm>
            <a:off x="3262509" y="1796246"/>
            <a:ext cx="324000" cy="32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5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0" lang="ko-KR" altLang="en-US" sz="15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6509" y="1795621"/>
            <a:ext cx="1626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Click “Next” Button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037" y="2473375"/>
            <a:ext cx="2635306" cy="2160000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 bwMode="auto">
          <a:xfrm>
            <a:off x="6019926" y="2472540"/>
            <a:ext cx="324000" cy="324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5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0" lang="ko-KR" altLang="en-US" sz="15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43926" y="2473375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Installing</a:t>
            </a:r>
            <a:endParaRPr lang="ko-KR" altLang="en-US" sz="12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8338905" y="5075538"/>
            <a:ext cx="558500" cy="2670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Rectangle 6"/>
          <p:cNvSpPr txBox="1">
            <a:spLocks noChangeArrowheads="1"/>
          </p:cNvSpPr>
          <p:nvPr/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52BDC76-268B-40E0-818B-1748A57D1F1F}" type="slidenum">
              <a:rPr lang="en-US" altLang="ko-KR" smtClean="0"/>
              <a:pPr>
                <a:defRPr/>
              </a:pPr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2919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3833" y="1250108"/>
            <a:ext cx="79982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1) Click the Agent Icon like below image</a:t>
            </a:r>
          </a:p>
          <a:p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2) Input “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sslvpn.hmm21.com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 address 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url</a:t>
            </a:r>
            <a:endParaRPr lang="en-US" altLang="ko-KR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3) Click “Connect” button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850" y="2151960"/>
            <a:ext cx="5785847" cy="405402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 bwMode="auto">
          <a:xfrm>
            <a:off x="6006865" y="5554999"/>
            <a:ext cx="326599" cy="28894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605" y="732976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2. Agent Access Method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F031E7E-0C5C-4DC9-BD60-9AC2C6F6B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150" y="3215481"/>
            <a:ext cx="1982400" cy="2586037"/>
          </a:xfrm>
          <a:prstGeom prst="rect">
            <a:avLst/>
          </a:prstGeom>
        </p:spPr>
      </p:pic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52BDC76-268B-40E0-818B-1748A57D1F1F}" type="slidenum">
              <a:rPr lang="en-US" altLang="ko-KR" smtClean="0"/>
              <a:pPr>
                <a:defRPr/>
              </a:pPr>
              <a:t>6</a:t>
            </a:fld>
            <a:endParaRPr lang="en-US" altLang="ko-KR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BDFE4DC-1A7E-4761-9476-55687111E832}"/>
              </a:ext>
            </a:extLst>
          </p:cNvPr>
          <p:cNvSpPr/>
          <p:nvPr/>
        </p:nvSpPr>
        <p:spPr bwMode="auto">
          <a:xfrm>
            <a:off x="4139125" y="5273043"/>
            <a:ext cx="1490150" cy="2558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" name="모서리가 둥근 사각형 설명선 24">
            <a:extLst>
              <a:ext uri="{FF2B5EF4-FFF2-40B4-BE49-F238E27FC236}">
                <a16:creationId xmlns:a16="http://schemas.microsoft.com/office/drawing/2014/main" id="{371E1835-686A-4C0C-AE8E-988612CA2459}"/>
              </a:ext>
            </a:extLst>
          </p:cNvPr>
          <p:cNvSpPr/>
          <p:nvPr/>
        </p:nvSpPr>
        <p:spPr bwMode="auto">
          <a:xfrm>
            <a:off x="1822450" y="4776352"/>
            <a:ext cx="2316697" cy="496691"/>
          </a:xfrm>
          <a:prstGeom prst="wedgeRoundRectCallout">
            <a:avLst>
              <a:gd name="adj1" fmla="val 44250"/>
              <a:gd name="adj2" fmla="val 11647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000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Input : </a:t>
            </a:r>
            <a:r>
              <a:rPr lang="en-US" altLang="ko-KR" sz="1000" b="1" u="sng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sslvpn.hmm21.com</a:t>
            </a:r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</a:t>
            </a:r>
            <a:r>
              <a:rPr kumimoji="0" lang="en-US" altLang="ko-KR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Click : </a:t>
            </a:r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Connect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button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사각형 설명선 19">
            <a:extLst>
              <a:ext uri="{FF2B5EF4-FFF2-40B4-BE49-F238E27FC236}">
                <a16:creationId xmlns:a16="http://schemas.microsoft.com/office/drawing/2014/main" id="{61ECB5C1-1DB8-4BBD-9919-FD207CC10725}"/>
              </a:ext>
            </a:extLst>
          </p:cNvPr>
          <p:cNvSpPr/>
          <p:nvPr/>
        </p:nvSpPr>
        <p:spPr bwMode="auto">
          <a:xfrm>
            <a:off x="5541553" y="4508500"/>
            <a:ext cx="4557782" cy="706223"/>
          </a:xfrm>
          <a:prstGeom prst="wedgeRoundRectCallout">
            <a:avLst>
              <a:gd name="adj1" fmla="val -34686"/>
              <a:gd name="adj2" fmla="val 11647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00" b="1" dirty="0">
                <a:latin typeface="돋움체" panose="020B0609000101010101" pitchFamily="49" charset="-127"/>
                <a:ea typeface="돋움체" panose="020B0609000101010101" pitchFamily="49" charset="-127"/>
              </a:rPr>
              <a:t>①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When Agent is installed, a gray globe-shaped connection agent icon is created on the task bar as below, and clicking the icon displays the connection screen.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249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3833" y="1250108"/>
            <a:ext cx="59157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Log-In :  Groupware Portal ID&amp;PWD</a:t>
            </a:r>
          </a:p>
          <a:p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- Refer to FAQ 3 if the pop-up window below is not produced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605" y="732976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2. Agent Access Method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52BDC76-268B-40E0-818B-1748A57D1F1F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3BE9074-1EF1-4138-95B6-0B099D0A3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616" y="2290547"/>
            <a:ext cx="2185027" cy="309986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C070E8F9-8DFE-42D9-B1AD-610B28CB9733}"/>
              </a:ext>
            </a:extLst>
          </p:cNvPr>
          <p:cNvSpPr/>
          <p:nvPr/>
        </p:nvSpPr>
        <p:spPr bwMode="auto">
          <a:xfrm>
            <a:off x="3707095" y="3857626"/>
            <a:ext cx="2116548" cy="93644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모서리가 둥근 사각형 설명선 9">
            <a:extLst>
              <a:ext uri="{FF2B5EF4-FFF2-40B4-BE49-F238E27FC236}">
                <a16:creationId xmlns:a16="http://schemas.microsoft.com/office/drawing/2014/main" id="{7F6BE07B-2793-44BF-9A99-A1303F66B7C1}"/>
              </a:ext>
            </a:extLst>
          </p:cNvPr>
          <p:cNvSpPr/>
          <p:nvPr/>
        </p:nvSpPr>
        <p:spPr bwMode="auto">
          <a:xfrm>
            <a:off x="5411583" y="5011003"/>
            <a:ext cx="3308135" cy="651940"/>
          </a:xfrm>
          <a:prstGeom prst="wedgeRoundRectCallout">
            <a:avLst>
              <a:gd name="adj1" fmla="val -37871"/>
              <a:gd name="adj2" fmla="val -139770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① Input the </a:t>
            </a:r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Groupware ID</a:t>
            </a:r>
            <a:r>
              <a:rPr kumimoji="0" lang="en-US" altLang="ko-KR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kumimoji="0" lang="en-US" altLang="ko-KR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Password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1000" b="1" i="0" u="none" strike="noStrike" cap="none" normalizeH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② Click “Sign </a:t>
            </a:r>
            <a:r>
              <a:rPr lang="en-US" altLang="ko-KR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In”Button</a:t>
            </a:r>
            <a:endParaRPr kumimoji="0" lang="ko-KR" alt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3822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627" y="1690295"/>
            <a:ext cx="6385304" cy="41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833" y="1250108"/>
            <a:ext cx="42088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You can see connecting like below screen.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5509879" y="5610815"/>
            <a:ext cx="4021759" cy="588476"/>
          </a:xfrm>
          <a:prstGeom prst="wedgeRoundRectCallout">
            <a:avLst>
              <a:gd name="adj1" fmla="val 6636"/>
              <a:gd name="adj2" fmla="val -95244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dirty="0"/>
              <a:t>When Agent login is complete, the globe icon turns blue in the taskbar and displays as Connect.</a:t>
            </a:r>
            <a:endParaRPr kumimoji="0" lang="ko-KR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6201624" y="2548467"/>
            <a:ext cx="2094056" cy="267037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605" y="732976"/>
            <a:ext cx="3038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2. Agent Access Method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9382125" y="6424613"/>
            <a:ext cx="3397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2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B52BDC76-268B-40E0-818B-1748A57D1F1F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  <p:sp>
        <p:nvSpPr>
          <p:cNvPr id="11" name="TextBox 10"/>
          <p:cNvSpPr txBox="1"/>
          <p:nvPr/>
        </p:nvSpPr>
        <p:spPr>
          <a:xfrm>
            <a:off x="1013833" y="6336178"/>
            <a:ext cx="50701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After logging, you can access intra system(</a:t>
            </a:r>
            <a:r>
              <a:rPr lang="en-US" altLang="ko-KR" sz="15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sbt,sbz</a:t>
            </a:r>
            <a:r>
              <a: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….)</a:t>
            </a:r>
            <a:endParaRPr lang="ko-KR" altLang="en-US" sz="1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0123FE2-2F86-43E9-9A1E-66C42CDE0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491" y="2630437"/>
            <a:ext cx="1925440" cy="2345173"/>
          </a:xfrm>
          <a:prstGeom prst="rect">
            <a:avLst/>
          </a:prstGeom>
        </p:spPr>
      </p:pic>
      <p:sp>
        <p:nvSpPr>
          <p:cNvPr id="15" name="모서리가 둥근 사각형 설명선 8">
            <a:extLst>
              <a:ext uri="{FF2B5EF4-FFF2-40B4-BE49-F238E27FC236}">
                <a16:creationId xmlns:a16="http://schemas.microsoft.com/office/drawing/2014/main" id="{BE4629F7-6BA6-411F-9934-24D9B649E8AC}"/>
              </a:ext>
            </a:extLst>
          </p:cNvPr>
          <p:cNvSpPr/>
          <p:nvPr/>
        </p:nvSpPr>
        <p:spPr bwMode="auto">
          <a:xfrm>
            <a:off x="3461910" y="3265642"/>
            <a:ext cx="2857408" cy="464592"/>
          </a:xfrm>
          <a:prstGeom prst="wedgeRoundRectCallout">
            <a:avLst>
              <a:gd name="adj1" fmla="val 52943"/>
              <a:gd name="adj2" fmla="val 110577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[Status]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Connected(Log</a:t>
            </a:r>
            <a:r>
              <a:rPr kumimoji="0" lang="en-US" altLang="ko-KR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in) / Disconnect(Log out)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3072B88-016E-409F-AAED-AC89E2111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0759" y="5242652"/>
            <a:ext cx="279468" cy="27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62771"/>
      </p:ext>
    </p:extLst>
  </p:cSld>
  <p:clrMapOvr>
    <a:masterClrMapping/>
  </p:clrMapOvr>
</p:sld>
</file>

<file path=ppt/theme/theme1.xml><?xml version="1.0" encoding="utf-8"?>
<a:theme xmlns:a="http://schemas.openxmlformats.org/drawingml/2006/main" name="3_1_27 PPTtemplate_for internal use only">
  <a:themeElements>
    <a:clrScheme name="">
      <a:dk1>
        <a:srgbClr val="1E1E1E"/>
      </a:dk1>
      <a:lt1>
        <a:srgbClr val="FFFFFF"/>
      </a:lt1>
      <a:dk2>
        <a:srgbClr val="1E1E1E"/>
      </a:dk2>
      <a:lt2>
        <a:srgbClr val="616365"/>
      </a:lt2>
      <a:accent1>
        <a:srgbClr val="F7EDD4"/>
      </a:accent1>
      <a:accent2>
        <a:srgbClr val="0018A8"/>
      </a:accent2>
      <a:accent3>
        <a:srgbClr val="FFFFFF"/>
      </a:accent3>
      <a:accent4>
        <a:srgbClr val="181818"/>
      </a:accent4>
      <a:accent5>
        <a:srgbClr val="FAF4E6"/>
      </a:accent5>
      <a:accent6>
        <a:srgbClr val="001598"/>
      </a:accent6>
      <a:hlink>
        <a:srgbClr val="0088CE"/>
      </a:hlink>
      <a:folHlink>
        <a:srgbClr val="00AD83"/>
      </a:folHlink>
    </a:clrScheme>
    <a:fontScheme name="Office 테마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3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103991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AAAEC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F7EDD4"/>
        </a:accent1>
        <a:accent2>
          <a:srgbClr val="103991"/>
        </a:accent2>
        <a:accent3>
          <a:srgbClr val="FFFFFF"/>
        </a:accent3>
        <a:accent4>
          <a:srgbClr val="2A2A2A"/>
        </a:accent4>
        <a:accent5>
          <a:srgbClr val="FAF4E6"/>
        </a:accent5>
        <a:accent6>
          <a:srgbClr val="0D3383"/>
        </a:accent6>
        <a:hlink>
          <a:srgbClr val="0083CD"/>
        </a:hlink>
        <a:folHlink>
          <a:srgbClr val="0098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3_1_27 PPTtemplate_for internal use only</Template>
  <TotalTime>12455</TotalTime>
  <Words>362</Words>
  <Application>Microsoft Office PowerPoint</Application>
  <PresentationFormat>A4 용지(210x297mm)</PresentationFormat>
  <Paragraphs>57</Paragraphs>
  <Slides>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HY헤드라인M</vt:lpstr>
      <vt:lpstr>MS PGothic</vt:lpstr>
      <vt:lpstr>돋움체</vt:lpstr>
      <vt:lpstr>맑은 고딕</vt:lpstr>
      <vt:lpstr>Arial</vt:lpstr>
      <vt:lpstr>3_1_27 PPTtemplate_for internal use only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Doosan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gasiano</dc:creator>
  <cp:lastModifiedBy>이유재/Lee, Youjae(Lee, Youjae)</cp:lastModifiedBy>
  <cp:revision>1461</cp:revision>
  <cp:lastPrinted>2019-09-18T05:23:12Z</cp:lastPrinted>
  <dcterms:created xsi:type="dcterms:W3CDTF">2011-06-08T23:26:03Z</dcterms:created>
  <dcterms:modified xsi:type="dcterms:W3CDTF">2024-04-17T07:58:40Z</dcterms:modified>
</cp:coreProperties>
</file>