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3"/>
  </p:notesMasterIdLst>
  <p:sldIdLst>
    <p:sldId id="256" r:id="rId2"/>
    <p:sldId id="485" r:id="rId3"/>
    <p:sldId id="467" r:id="rId4"/>
    <p:sldId id="468" r:id="rId5"/>
    <p:sldId id="488" r:id="rId6"/>
    <p:sldId id="489" r:id="rId7"/>
    <p:sldId id="492" r:id="rId8"/>
    <p:sldId id="490" r:id="rId9"/>
    <p:sldId id="491" r:id="rId10"/>
    <p:sldId id="481" r:id="rId11"/>
    <p:sldId id="472" r:id="rId12"/>
    <p:sldId id="493" r:id="rId13"/>
    <p:sldId id="494" r:id="rId14"/>
    <p:sldId id="482" r:id="rId15"/>
    <p:sldId id="475" r:id="rId16"/>
    <p:sldId id="486" r:id="rId17"/>
    <p:sldId id="487" r:id="rId18"/>
    <p:sldId id="483" r:id="rId19"/>
    <p:sldId id="477" r:id="rId20"/>
    <p:sldId id="484" r:id="rId21"/>
    <p:sldId id="479" r:id="rId22"/>
  </p:sldIdLst>
  <p:sldSz cx="9906000" cy="6858000" type="A4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>
          <p15:clr>
            <a:srgbClr val="A4A3A4"/>
          </p15:clr>
        </p15:guide>
        <p15:guide id="2" orient="horz" pos="575">
          <p15:clr>
            <a:srgbClr val="A4A3A4"/>
          </p15:clr>
        </p15:guide>
        <p15:guide id="3" orient="horz" pos="3959">
          <p15:clr>
            <a:srgbClr val="A4A3A4"/>
          </p15:clr>
        </p15:guide>
        <p15:guide id="4" orient="horz" pos="822" userDrawn="1">
          <p15:clr>
            <a:srgbClr val="A4A3A4"/>
          </p15:clr>
        </p15:guide>
        <p15:guide id="5" orient="horz" pos="1253" userDrawn="1">
          <p15:clr>
            <a:srgbClr val="A4A3A4"/>
          </p15:clr>
        </p15:guide>
        <p15:guide id="6" orient="horz" pos="2662">
          <p15:clr>
            <a:srgbClr val="A4A3A4"/>
          </p15:clr>
        </p15:guide>
        <p15:guide id="7" orient="horz" pos="3797">
          <p15:clr>
            <a:srgbClr val="A4A3A4"/>
          </p15:clr>
        </p15:guide>
        <p15:guide id="8" orient="horz" pos="3054">
          <p15:clr>
            <a:srgbClr val="A4A3A4"/>
          </p15:clr>
        </p15:guide>
        <p15:guide id="9" orient="horz" pos="3259">
          <p15:clr>
            <a:srgbClr val="A4A3A4"/>
          </p15:clr>
        </p15:guide>
        <p15:guide id="10" orient="horz" pos="2341" userDrawn="1">
          <p15:clr>
            <a:srgbClr val="A4A3A4"/>
          </p15:clr>
        </p15:guide>
        <p15:guide id="11" pos="3120">
          <p15:clr>
            <a:srgbClr val="A4A3A4"/>
          </p15:clr>
        </p15:guide>
        <p15:guide id="12" pos="612">
          <p15:clr>
            <a:srgbClr val="A4A3A4"/>
          </p15:clr>
        </p15:guide>
        <p15:guide id="13" pos="5735">
          <p15:clr>
            <a:srgbClr val="A4A3A4"/>
          </p15:clr>
        </p15:guide>
        <p15:guide id="14" pos="704">
          <p15:clr>
            <a:srgbClr val="A4A3A4"/>
          </p15:clr>
        </p15:guide>
        <p15:guide id="15" pos="3233">
          <p15:clr>
            <a:srgbClr val="A4A3A4"/>
          </p15:clr>
        </p15:guide>
        <p15:guide id="16" pos="3003">
          <p15:clr>
            <a:srgbClr val="A4A3A4"/>
          </p15:clr>
        </p15:guide>
        <p15:guide id="17" pos="1435">
          <p15:clr>
            <a:srgbClr val="A4A3A4"/>
          </p15:clr>
        </p15:guide>
        <p15:guide id="18" pos="5148">
          <p15:clr>
            <a:srgbClr val="A4A3A4"/>
          </p15:clr>
        </p15:guide>
        <p15:guide id="19" orient="horz" pos="2538">
          <p15:clr>
            <a:srgbClr val="A4A3A4"/>
          </p15:clr>
        </p15:guide>
        <p15:guide id="20" orient="horz" pos="3965">
          <p15:clr>
            <a:srgbClr val="A4A3A4"/>
          </p15:clr>
        </p15:guide>
        <p15:guide id="21" orient="horz" pos="2041">
          <p15:clr>
            <a:srgbClr val="A4A3A4"/>
          </p15:clr>
        </p15:guide>
        <p15:guide id="22" orient="horz" pos="2173">
          <p15:clr>
            <a:srgbClr val="A4A3A4"/>
          </p15:clr>
        </p15:guide>
        <p15:guide id="23" pos="400">
          <p15:clr>
            <a:srgbClr val="A4A3A4"/>
          </p15:clr>
        </p15:guide>
        <p15:guide id="24" pos="5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8EF"/>
    <a:srgbClr val="BDDCF5"/>
    <a:srgbClr val="FFFF0D"/>
    <a:srgbClr val="D4F145"/>
    <a:srgbClr val="CCCCFF"/>
    <a:srgbClr val="000066"/>
    <a:srgbClr val="66CCFF"/>
    <a:srgbClr val="FFFFCC"/>
    <a:srgbClr val="1E1E1E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4" autoAdjust="0"/>
    <p:restoredTop sz="95856" autoAdjust="0"/>
  </p:normalViewPr>
  <p:slideViewPr>
    <p:cSldViewPr snapToGrid="0">
      <p:cViewPr varScale="1">
        <p:scale>
          <a:sx n="85" d="100"/>
          <a:sy n="85" d="100"/>
        </p:scale>
        <p:origin x="1502" y="62"/>
      </p:cViewPr>
      <p:guideLst>
        <p:guide orient="horz" pos="1956"/>
        <p:guide orient="horz" pos="575"/>
        <p:guide orient="horz" pos="3959"/>
        <p:guide orient="horz" pos="822"/>
        <p:guide orient="horz" pos="1253"/>
        <p:guide orient="horz" pos="2662"/>
        <p:guide orient="horz" pos="3797"/>
        <p:guide orient="horz" pos="3054"/>
        <p:guide orient="horz" pos="3259"/>
        <p:guide orient="horz" pos="2341"/>
        <p:guide pos="3120"/>
        <p:guide pos="612"/>
        <p:guide pos="5735"/>
        <p:guide pos="704"/>
        <p:guide pos="3233"/>
        <p:guide pos="3003"/>
        <p:guide pos="1435"/>
        <p:guide pos="5148"/>
        <p:guide orient="horz" pos="2538"/>
        <p:guide orient="horz" pos="3965"/>
        <p:guide orient="horz" pos="2041"/>
        <p:guide orient="horz" pos="2173"/>
        <p:guide pos="400"/>
        <p:guide pos="5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3"/>
    </p:cViewPr>
  </p:sorterViewPr>
  <p:notesViewPr>
    <p:cSldViewPr snapToGrid="0" showGuides="1">
      <p:cViewPr varScale="1">
        <p:scale>
          <a:sx n="74" d="100"/>
          <a:sy n="74" d="100"/>
        </p:scale>
        <p:origin x="1920" y="6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4625" y="514350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64AB9-FB1B-4EDF-AEF4-36218C8564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슬라이드 노트 개체 틀 1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65641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1" descr="4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13"/>
          <a:stretch>
            <a:fillRect/>
          </a:stretch>
        </p:blipFill>
        <p:spPr bwMode="auto">
          <a:xfrm>
            <a:off x="1588" y="0"/>
            <a:ext cx="53816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6" descr="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2" b="31096"/>
          <a:stretch>
            <a:fillRect/>
          </a:stretch>
        </p:blipFill>
        <p:spPr bwMode="auto">
          <a:xfrm>
            <a:off x="270669" y="25869"/>
            <a:ext cx="6214214" cy="29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74"/>
          <p:cNvSpPr>
            <a:spLocks noChangeArrowheads="1"/>
          </p:cNvSpPr>
          <p:nvPr userDrawn="1"/>
        </p:nvSpPr>
        <p:spPr bwMode="auto">
          <a:xfrm>
            <a:off x="275020" y="1329463"/>
            <a:ext cx="830263" cy="863600"/>
          </a:xfrm>
          <a:prstGeom prst="wedgeEllipseCallout">
            <a:avLst>
              <a:gd name="adj1" fmla="val 66444"/>
              <a:gd name="adj2" fmla="val 52574"/>
            </a:avLst>
          </a:prstGeom>
          <a:solidFill>
            <a:srgbClr val="C5C5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ko-KR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5" name="Picture 73" descr="46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21533" r="83331" b="70988"/>
          <a:stretch>
            <a:fillRect/>
          </a:stretch>
        </p:blipFill>
        <p:spPr bwMode="auto">
          <a:xfrm>
            <a:off x="422658" y="1570763"/>
            <a:ext cx="623887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83"/>
          <p:cNvSpPr>
            <a:spLocks noChangeArrowheads="1"/>
          </p:cNvSpPr>
          <p:nvPr userDrawn="1"/>
        </p:nvSpPr>
        <p:spPr bwMode="auto">
          <a:xfrm>
            <a:off x="2744678" y="25869"/>
            <a:ext cx="922338" cy="935037"/>
          </a:xfrm>
          <a:prstGeom prst="wedgeEllipseCallout">
            <a:avLst>
              <a:gd name="adj1" fmla="val -33819"/>
              <a:gd name="adj2" fmla="val 66468"/>
            </a:avLst>
          </a:prstGeom>
          <a:solidFill>
            <a:srgbClr val="C5C5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ko-KR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7" name="Picture 77" descr="46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4" t="15352" r="16913" b="76244"/>
          <a:stretch>
            <a:fillRect/>
          </a:stretch>
        </p:blipFill>
        <p:spPr bwMode="auto">
          <a:xfrm>
            <a:off x="2925653" y="203669"/>
            <a:ext cx="576263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84"/>
          <p:cNvSpPr>
            <a:spLocks noChangeArrowheads="1"/>
          </p:cNvSpPr>
          <p:nvPr userDrawn="1"/>
        </p:nvSpPr>
        <p:spPr bwMode="auto">
          <a:xfrm>
            <a:off x="5294560" y="1411248"/>
            <a:ext cx="887412" cy="914400"/>
          </a:xfrm>
          <a:prstGeom prst="wedgeEllipseCallout">
            <a:avLst>
              <a:gd name="adj1" fmla="val -54653"/>
              <a:gd name="adj2" fmla="val 47398"/>
            </a:avLst>
          </a:prstGeom>
          <a:solidFill>
            <a:srgbClr val="C5C5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ko-KR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" name="Picture 78" descr="46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7" t="35310" r="9828" b="55243"/>
          <a:stretch>
            <a:fillRect/>
          </a:stretch>
        </p:blipFill>
        <p:spPr bwMode="auto">
          <a:xfrm>
            <a:off x="5594597" y="1543011"/>
            <a:ext cx="3587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그림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02"/>
          <a:stretch>
            <a:fillRect/>
          </a:stretch>
        </p:blipFill>
        <p:spPr bwMode="auto">
          <a:xfrm>
            <a:off x="805611" y="3793777"/>
            <a:ext cx="2944904" cy="253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그림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13994" b="12357"/>
          <a:stretch>
            <a:fillRect/>
          </a:stretch>
        </p:blipFill>
        <p:spPr bwMode="auto">
          <a:xfrm>
            <a:off x="596257" y="1389464"/>
            <a:ext cx="3503477" cy="40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28" y="246046"/>
            <a:ext cx="916004" cy="4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9EF0-F4B9-42E5-ADF5-980ECA64DFC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872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69138" y="233363"/>
            <a:ext cx="2125662" cy="57896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92150" y="233363"/>
            <a:ext cx="6224588" cy="57896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9DB2B-A3D6-4D17-979B-3D3ABFA613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354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194338" y="981075"/>
            <a:ext cx="9517327" cy="554355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1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EE463-5BF4-4A7B-876B-C62DA424619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439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98C74-BE2D-47BA-B29A-56245C3078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700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92150" y="1230313"/>
            <a:ext cx="4175125" cy="4792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19675" y="1230313"/>
            <a:ext cx="4175125" cy="4792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F04EE-AA08-498C-BCD0-E2FB689459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152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5595F-E30E-4D21-89F1-D0D342FFC36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085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E261-D368-45DD-A9A2-8C3CD6C52A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171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7FF8D-6C33-4023-B177-4C0882B17F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034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7978D-4217-4639-AF6A-B87CCD7A2E1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802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774CA-F7D1-4292-9446-4E2291C672D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200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84" y="11213"/>
            <a:ext cx="542818" cy="71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2150" y="233363"/>
            <a:ext cx="880291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2150" y="1230313"/>
            <a:ext cx="8502650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2125" y="6424613"/>
            <a:ext cx="339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2BDC76-268B-40E0-818B-1748A57D1F1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692150" y="700088"/>
            <a:ext cx="90233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4" name="Picture 58" descr="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27"/>
          <a:stretch>
            <a:fillRect/>
          </a:stretch>
        </p:blipFill>
        <p:spPr bwMode="auto">
          <a:xfrm>
            <a:off x="1588" y="1588"/>
            <a:ext cx="99044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28" y="246046"/>
            <a:ext cx="916004" cy="429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9pPr>
    </p:titleStyle>
    <p:bodyStyle>
      <a:lvl1pPr marL="180975" indent="-180975" algn="l" rtl="0" eaLnBrk="0" fontAlgn="base" latinLnBrk="1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65125" indent="-182563" algn="l" rtl="0" eaLnBrk="0" fontAlgn="base" latinLnBrk="1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552450" indent="-185738" algn="l" rtl="0" eaLnBrk="0" fontAlgn="base" latinLnBrk="1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757238" indent="-203200" algn="l" rtl="0" eaLnBrk="0" fontAlgn="base" latinLnBrk="1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1169988" indent="-22225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16271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0843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5415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29987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10" Type="http://schemas.openxmlformats.org/officeDocument/2006/relationships/slide" Target="slide20.xml"/><Relationship Id="rId4" Type="http://schemas.openxmlformats.org/officeDocument/2006/relationships/slide" Target="slide7.xml"/><Relationship Id="rId9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3886200" y="3225254"/>
            <a:ext cx="5520533" cy="91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ko-KR" sz="3200" kern="0" dirty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Cloud </a:t>
            </a:r>
            <a:r>
              <a:rPr lang="en-US" altLang="ko-KR" sz="3200" ker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SSL-VPN </a:t>
            </a:r>
          </a:p>
          <a:p>
            <a:pPr algn="ctr" eaLnBrk="1" hangingPunct="1"/>
            <a:r>
              <a:rPr lang="en-US" altLang="ko-KR" sz="3200" ker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Trouble shooting(ENG)</a:t>
            </a:r>
            <a:endParaRPr lang="ko-KR" altLang="ko-KR" sz="3200" kern="0" dirty="0">
              <a:solidFill>
                <a:srgbClr val="00006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41367"/>
              </p:ext>
            </p:extLst>
          </p:nvPr>
        </p:nvGraphicFramePr>
        <p:xfrm>
          <a:off x="748252" y="1190442"/>
          <a:ext cx="8290239" cy="529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13">
                  <a:extLst>
                    <a:ext uri="{9D8B030D-6E8A-4147-A177-3AD203B41FA5}">
                      <a16:colId xmlns:a16="http://schemas.microsoft.com/office/drawing/2014/main" val="2209484040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2383532383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786623896"/>
                    </a:ext>
                  </a:extLst>
                </a:gridCol>
              </a:tblGrid>
              <a:tr h="3985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/>
                        <a:t>Problem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/>
                        <a:t>Cause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effectLst/>
                        </a:rPr>
                        <a:t>Action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26817"/>
                  </a:ext>
                </a:extLst>
              </a:tr>
              <a:tr h="4899751">
                <a:tc>
                  <a:txBody>
                    <a:bodyPr/>
                    <a:lstStyle/>
                    <a:p>
                      <a:pPr latinLnBrk="1"/>
                      <a:endParaRPr lang="ko-KR" altLang="en-US" sz="150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Were previously using the SSL-VPN Agent and logged in to a domain other than sslvpn.hmm21.com</a:t>
                      </a:r>
                      <a:endParaRPr lang="en-US" altLang="ko-KR" sz="1500" baseline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Add VPN address of HMM</a:t>
                      </a:r>
                      <a:endParaRPr lang="ko-KR" altLang="en-US" sz="15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802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605" y="732976"/>
            <a:ext cx="8772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Keyword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Ran VPN Agent but can’t connect “New GAUS Site” (case 1)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1" name="Picture 3" descr="cid:image007.png@01D598BB.51044BC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62" y="3659041"/>
            <a:ext cx="2471858" cy="162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4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48601" y="2802084"/>
            <a:ext cx="16161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VPN Agent</a:t>
            </a:r>
            <a:r>
              <a:rPr lang="ko-KR" altLang="en-US" sz="1000"/>
              <a:t> </a:t>
            </a:r>
            <a:r>
              <a:rPr lang="en-US" altLang="ko-KR" sz="1000"/>
              <a:t>login success</a:t>
            </a:r>
            <a:endParaRPr lang="ko-KR" altLang="en-US" sz="1000"/>
          </a:p>
        </p:txBody>
      </p:sp>
      <p:sp>
        <p:nvSpPr>
          <p:cNvPr id="18" name="TextBox 17"/>
          <p:cNvSpPr txBox="1"/>
          <p:nvPr/>
        </p:nvSpPr>
        <p:spPr>
          <a:xfrm>
            <a:off x="1074487" y="5456472"/>
            <a:ext cx="1972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Logged in to the VPN Agent but</a:t>
            </a:r>
          </a:p>
          <a:p>
            <a:r>
              <a:rPr lang="en-US" altLang="ko-KR" sz="1000"/>
              <a:t>New GAUS not accessible</a:t>
            </a:r>
            <a:endParaRPr lang="ko-KR" altLang="en-US" sz="100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288ECBD-5253-4410-968A-31B0CE19C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57" y="2286118"/>
            <a:ext cx="2599468" cy="39385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C37B8AE-3E99-42C5-8FB1-06E4B3D46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221" y="3048305"/>
            <a:ext cx="2533566" cy="1773806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875846E3-E652-4484-8950-6A157B534E18}"/>
              </a:ext>
            </a:extLst>
          </p:cNvPr>
          <p:cNvSpPr/>
          <p:nvPr/>
        </p:nvSpPr>
        <p:spPr bwMode="auto">
          <a:xfrm>
            <a:off x="4455319" y="3721894"/>
            <a:ext cx="1457325" cy="1176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3A8D72A-D5EA-4605-8E83-A99B18863AB7}"/>
              </a:ext>
            </a:extLst>
          </p:cNvPr>
          <p:cNvSpPr/>
          <p:nvPr/>
        </p:nvSpPr>
        <p:spPr bwMode="auto">
          <a:xfrm>
            <a:off x="812058" y="2359431"/>
            <a:ext cx="262430" cy="23136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351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0605" y="732976"/>
            <a:ext cx="4563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Guide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Add VPN address of HMM</a:t>
            </a:r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13833" y="1250108"/>
            <a:ext cx="635039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Add VPN address of HMM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1) Flowing this process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add the Portal address(sslvpn.hmm21.com)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2) Select sslvpn.hmm21.com and login VPN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(If there is only one registered URL, This select box is not appear)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578A3ADC-C5FA-4F58-AC22-D50BD3DFFC42}"/>
              </a:ext>
            </a:extLst>
          </p:cNvPr>
          <p:cNvGrpSpPr/>
          <p:nvPr/>
        </p:nvGrpSpPr>
        <p:grpSpPr>
          <a:xfrm>
            <a:off x="1360087" y="2902126"/>
            <a:ext cx="1549339" cy="1936666"/>
            <a:chOff x="1360087" y="2902126"/>
            <a:chExt cx="1549339" cy="1936666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9D3DEA2D-4F00-4ECD-84FB-F7FD40678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989" y="3070952"/>
              <a:ext cx="1451437" cy="1767840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7FD63161-7820-403C-982B-D32927694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253" b="-1"/>
            <a:stretch/>
          </p:blipFill>
          <p:spPr>
            <a:xfrm>
              <a:off x="1566981" y="3312411"/>
              <a:ext cx="1289654" cy="2718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FC951C16-BBCD-442F-91B6-9B673A260516}"/>
                </a:ext>
              </a:extLst>
            </p:cNvPr>
            <p:cNvSpPr/>
            <p:nvPr/>
          </p:nvSpPr>
          <p:spPr bwMode="auto">
            <a:xfrm>
              <a:off x="2698522" y="3098106"/>
              <a:ext cx="171057" cy="195255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E6D5A7A8-BB99-41D4-90BF-D4344EF20A90}"/>
                </a:ext>
              </a:extLst>
            </p:cNvPr>
            <p:cNvSpPr/>
            <p:nvPr/>
          </p:nvSpPr>
          <p:spPr bwMode="auto">
            <a:xfrm>
              <a:off x="1566982" y="3442208"/>
              <a:ext cx="1289653" cy="142081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1D5FE669-C7D3-4CBC-82A4-25C3F3DE26BB}"/>
                </a:ext>
              </a:extLst>
            </p:cNvPr>
            <p:cNvGrpSpPr/>
            <p:nvPr/>
          </p:nvGrpSpPr>
          <p:grpSpPr>
            <a:xfrm>
              <a:off x="2500092" y="2902126"/>
              <a:ext cx="255198" cy="246221"/>
              <a:chOff x="758635" y="2613625"/>
              <a:chExt cx="255198" cy="24622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C569AD72-D519-4190-9D42-D92311600DA9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B2097D8-3A47-41E1-942C-A1E8C34BDF52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1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AD464491-CA23-4A32-8555-9EE8AABBB4A9}"/>
                </a:ext>
              </a:extLst>
            </p:cNvPr>
            <p:cNvGrpSpPr/>
            <p:nvPr/>
          </p:nvGrpSpPr>
          <p:grpSpPr>
            <a:xfrm>
              <a:off x="1360087" y="3256030"/>
              <a:ext cx="255198" cy="246221"/>
              <a:chOff x="758635" y="2613625"/>
              <a:chExt cx="255198" cy="246221"/>
            </a:xfrm>
          </p:grpSpPr>
          <p:sp>
            <p:nvSpPr>
              <p:cNvPr id="53" name="타원 52">
                <a:extLst>
                  <a:ext uri="{FF2B5EF4-FFF2-40B4-BE49-F238E27FC236}">
                    <a16:creationId xmlns:a16="http://schemas.microsoft.com/office/drawing/2014/main" id="{E6EFFD69-0112-4BFE-8ACD-8BB4088241F9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A13980F-53F0-4C71-81C5-C8415C2BDAC1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2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51DED997-B683-420C-86B4-30813A8F7BDA}"/>
              </a:ext>
            </a:extLst>
          </p:cNvPr>
          <p:cNvGrpSpPr/>
          <p:nvPr/>
        </p:nvGrpSpPr>
        <p:grpSpPr>
          <a:xfrm>
            <a:off x="2892359" y="3070952"/>
            <a:ext cx="3293729" cy="2162168"/>
            <a:chOff x="2892359" y="3070952"/>
            <a:chExt cx="3293729" cy="2162168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8901AF1-7C36-4E08-BCAF-8C9FDD554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8573" y="3070952"/>
              <a:ext cx="3087515" cy="2162168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63171FF1-1F34-4F43-895C-13B048FA0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3773" y="3945263"/>
              <a:ext cx="1478875" cy="713643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F59BD4B9-FB17-4045-8E86-7190AEE89ED1}"/>
                </a:ext>
              </a:extLst>
            </p:cNvPr>
            <p:cNvSpPr/>
            <p:nvPr/>
          </p:nvSpPr>
          <p:spPr bwMode="auto">
            <a:xfrm>
              <a:off x="5546276" y="3779474"/>
              <a:ext cx="127000" cy="137319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A2F4197C-E366-42FF-8CEE-9E0899E2E08B}"/>
                </a:ext>
              </a:extLst>
            </p:cNvPr>
            <p:cNvSpPr/>
            <p:nvPr/>
          </p:nvSpPr>
          <p:spPr bwMode="auto">
            <a:xfrm>
              <a:off x="4039804" y="4278756"/>
              <a:ext cx="1312798" cy="129368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0F81880C-6F9A-4FBC-8C50-BCFCD2E2D1B0}"/>
                </a:ext>
              </a:extLst>
            </p:cNvPr>
            <p:cNvSpPr/>
            <p:nvPr/>
          </p:nvSpPr>
          <p:spPr bwMode="auto">
            <a:xfrm>
              <a:off x="4768402" y="4505472"/>
              <a:ext cx="273050" cy="129368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507F2827-B443-4F52-BBB7-D9E6F78DD38C}"/>
                </a:ext>
              </a:extLst>
            </p:cNvPr>
            <p:cNvSpPr/>
            <p:nvPr/>
          </p:nvSpPr>
          <p:spPr bwMode="auto">
            <a:xfrm>
              <a:off x="3098573" y="3464382"/>
              <a:ext cx="941231" cy="129368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5CC06A15-77F2-4E4B-A556-FCD21EEFAFFF}"/>
                </a:ext>
              </a:extLst>
            </p:cNvPr>
            <p:cNvGrpSpPr/>
            <p:nvPr/>
          </p:nvGrpSpPr>
          <p:grpSpPr>
            <a:xfrm>
              <a:off x="2892359" y="3252529"/>
              <a:ext cx="255198" cy="246221"/>
              <a:chOff x="758635" y="2613625"/>
              <a:chExt cx="255198" cy="246221"/>
            </a:xfrm>
          </p:grpSpPr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3753E46C-4C0B-4DDE-9B44-3F056AF9B02E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B23B971-FD48-483B-8599-F55FB1D3E31E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3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FC89E73A-ADFF-407B-944E-EAC3308FD8AA}"/>
                </a:ext>
              </a:extLst>
            </p:cNvPr>
            <p:cNvGrpSpPr/>
            <p:nvPr/>
          </p:nvGrpSpPr>
          <p:grpSpPr>
            <a:xfrm>
              <a:off x="5335049" y="3571370"/>
              <a:ext cx="255198" cy="246221"/>
              <a:chOff x="758635" y="2613625"/>
              <a:chExt cx="255198" cy="246221"/>
            </a:xfrm>
          </p:grpSpPr>
          <p:sp>
            <p:nvSpPr>
              <p:cNvPr id="59" name="타원 58">
                <a:extLst>
                  <a:ext uri="{FF2B5EF4-FFF2-40B4-BE49-F238E27FC236}">
                    <a16:creationId xmlns:a16="http://schemas.microsoft.com/office/drawing/2014/main" id="{D638CBD0-00C6-48B2-BBD3-0871795CD3EE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EC17E1C-BA7C-4593-9C88-D97EA82F45E2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4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739A9519-2458-4792-9DA6-FD47E64A3DB3}"/>
                </a:ext>
              </a:extLst>
            </p:cNvPr>
            <p:cNvGrpSpPr/>
            <p:nvPr/>
          </p:nvGrpSpPr>
          <p:grpSpPr>
            <a:xfrm>
              <a:off x="3854849" y="4073893"/>
              <a:ext cx="255198" cy="246221"/>
              <a:chOff x="758635" y="2613625"/>
              <a:chExt cx="255198" cy="246221"/>
            </a:xfrm>
          </p:grpSpPr>
          <p:sp>
            <p:nvSpPr>
              <p:cNvPr id="62" name="타원 61">
                <a:extLst>
                  <a:ext uri="{FF2B5EF4-FFF2-40B4-BE49-F238E27FC236}">
                    <a16:creationId xmlns:a16="http://schemas.microsoft.com/office/drawing/2014/main" id="{EF1C73CE-B589-4ED6-95A3-2AB053C72841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358DCEC-0598-48D7-A1E4-8C1AC72089F4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5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5D8BD511-D9CF-46B1-B35F-B79D3E60D458}"/>
                </a:ext>
              </a:extLst>
            </p:cNvPr>
            <p:cNvGrpSpPr/>
            <p:nvPr/>
          </p:nvGrpSpPr>
          <p:grpSpPr>
            <a:xfrm>
              <a:off x="4576341" y="4318526"/>
              <a:ext cx="255198" cy="246221"/>
              <a:chOff x="758635" y="2613625"/>
              <a:chExt cx="255198" cy="246221"/>
            </a:xfrm>
          </p:grpSpPr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id="{5E4C50AD-9904-4926-A52A-FF1FA6AD52CD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3A0E01C-FCA4-4A81-8A96-1F12E0045DB3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6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A3E12873-0F51-4153-BBB9-0BF0F86B866E}"/>
              </a:ext>
            </a:extLst>
          </p:cNvPr>
          <p:cNvGrpSpPr/>
          <p:nvPr/>
        </p:nvGrpSpPr>
        <p:grpSpPr>
          <a:xfrm>
            <a:off x="6477010" y="3070952"/>
            <a:ext cx="1796741" cy="2343846"/>
            <a:chOff x="6477010" y="3070952"/>
            <a:chExt cx="1796741" cy="2343846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2394314F-BCEC-4458-8B78-F00836599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7010" y="3070952"/>
              <a:ext cx="1796741" cy="2343846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1F11F56-9AE8-48DA-BE07-711ADAF60D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4916"/>
            <a:stretch/>
          </p:blipFill>
          <p:spPr>
            <a:xfrm>
              <a:off x="6710362" y="4242874"/>
              <a:ext cx="1335338" cy="700913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8DB20A8F-68F9-4245-B070-31FC4E64C9DC}"/>
                </a:ext>
              </a:extLst>
            </p:cNvPr>
            <p:cNvSpPr/>
            <p:nvPr/>
          </p:nvSpPr>
          <p:spPr bwMode="auto">
            <a:xfrm>
              <a:off x="6710362" y="4943788"/>
              <a:ext cx="1335338" cy="194912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71EB40D6-29A6-4477-B4B8-79BECE55D700}"/>
                </a:ext>
              </a:extLst>
            </p:cNvPr>
            <p:cNvSpPr/>
            <p:nvPr/>
          </p:nvSpPr>
          <p:spPr bwMode="auto">
            <a:xfrm>
              <a:off x="6707711" y="4223825"/>
              <a:ext cx="1335338" cy="165508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2263CB52-FE9A-415F-BC2E-9B5A1429E354}"/>
                </a:ext>
              </a:extLst>
            </p:cNvPr>
            <p:cNvGrpSpPr/>
            <p:nvPr/>
          </p:nvGrpSpPr>
          <p:grpSpPr>
            <a:xfrm>
              <a:off x="6477010" y="4730941"/>
              <a:ext cx="255198" cy="246221"/>
              <a:chOff x="758635" y="2613625"/>
              <a:chExt cx="255198" cy="246221"/>
            </a:xfrm>
          </p:grpSpPr>
          <p:sp>
            <p:nvSpPr>
              <p:cNvPr id="68" name="타원 67">
                <a:extLst>
                  <a:ext uri="{FF2B5EF4-FFF2-40B4-BE49-F238E27FC236}">
                    <a16:creationId xmlns:a16="http://schemas.microsoft.com/office/drawing/2014/main" id="{EB4D68DD-31FE-4AC5-8B2E-1E7D5077692A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2F8C7C5-93FE-48A9-BF4C-725CF60F3651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7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23D8EE7A-8611-492D-83E4-8EC4D89BC327}"/>
                </a:ext>
              </a:extLst>
            </p:cNvPr>
            <p:cNvGrpSpPr/>
            <p:nvPr/>
          </p:nvGrpSpPr>
          <p:grpSpPr>
            <a:xfrm>
              <a:off x="6515067" y="3996680"/>
              <a:ext cx="255198" cy="246221"/>
              <a:chOff x="758635" y="2613625"/>
              <a:chExt cx="255198" cy="246221"/>
            </a:xfrm>
          </p:grpSpPr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74D27606-2BEC-4FB9-AF3C-6109408B39C9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56D8F0E-9772-486F-BD01-E51A6780985E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8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939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16542"/>
              </p:ext>
            </p:extLst>
          </p:nvPr>
        </p:nvGraphicFramePr>
        <p:xfrm>
          <a:off x="748252" y="1190442"/>
          <a:ext cx="8290239" cy="529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13">
                  <a:extLst>
                    <a:ext uri="{9D8B030D-6E8A-4147-A177-3AD203B41FA5}">
                      <a16:colId xmlns:a16="http://schemas.microsoft.com/office/drawing/2014/main" val="2209484040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2383532383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786623896"/>
                    </a:ext>
                  </a:extLst>
                </a:gridCol>
              </a:tblGrid>
              <a:tr h="3985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/>
                        <a:t>Problem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/>
                        <a:t>Cause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effectLst/>
                        </a:rPr>
                        <a:t>Action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26817"/>
                  </a:ext>
                </a:extLst>
              </a:tr>
              <a:tr h="4899751">
                <a:tc>
                  <a:txBody>
                    <a:bodyPr/>
                    <a:lstStyle/>
                    <a:p>
                      <a:pPr latinLnBrk="1"/>
                      <a:endParaRPr lang="ko-KR" altLang="en-US" sz="150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Blocking due to Windows Firewall</a:t>
                      </a:r>
                      <a:endParaRPr lang="en-US" altLang="ko-KR" sz="1500" baseline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Adding permissions to a firewall</a:t>
                      </a:r>
                      <a:endParaRPr lang="ko-KR" altLang="en-US" sz="15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802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605" y="732976"/>
            <a:ext cx="8772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Keyword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Ran VPN Agent but can’t connect “New GAUS Site” (case 2)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1" name="Picture 3" descr="cid:image007.png@01D598BB.51044BC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62" y="3659041"/>
            <a:ext cx="2471858" cy="162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5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48601" y="2802084"/>
            <a:ext cx="16161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VPN Agent</a:t>
            </a:r>
            <a:r>
              <a:rPr lang="ko-KR" altLang="en-US" sz="1000"/>
              <a:t> </a:t>
            </a:r>
            <a:r>
              <a:rPr lang="en-US" altLang="ko-KR" sz="1000"/>
              <a:t>login success</a:t>
            </a:r>
            <a:endParaRPr lang="ko-KR" altLang="en-US" sz="1000"/>
          </a:p>
        </p:txBody>
      </p:sp>
      <p:sp>
        <p:nvSpPr>
          <p:cNvPr id="18" name="TextBox 17"/>
          <p:cNvSpPr txBox="1"/>
          <p:nvPr/>
        </p:nvSpPr>
        <p:spPr>
          <a:xfrm>
            <a:off x="1074487" y="5456472"/>
            <a:ext cx="1972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Logged in to the VPN Agent but</a:t>
            </a:r>
          </a:p>
          <a:p>
            <a:r>
              <a:rPr lang="en-US" altLang="ko-KR" sz="1000"/>
              <a:t>New GAUS not accessible</a:t>
            </a:r>
            <a:endParaRPr lang="ko-KR" altLang="en-US" sz="100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6FF1A1A-8206-433D-B64A-0F653D0FC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57" y="2286118"/>
            <a:ext cx="2599468" cy="393859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4E5BBB7C-2FD9-4698-9481-0797C35FD8D2}"/>
              </a:ext>
            </a:extLst>
          </p:cNvPr>
          <p:cNvSpPr/>
          <p:nvPr/>
        </p:nvSpPr>
        <p:spPr bwMode="auto">
          <a:xfrm>
            <a:off x="812058" y="2359431"/>
            <a:ext cx="262430" cy="23136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81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0605" y="732976"/>
            <a:ext cx="490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Guide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Add permissions to a firewall</a:t>
            </a:r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13833" y="1250108"/>
            <a:ext cx="316766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Add </a:t>
            </a:r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permissions to a firewall</a:t>
            </a:r>
            <a:endParaRPr lang="ko-KR" altLang="en-US" sz="16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6" y="1737925"/>
            <a:ext cx="2443053" cy="4306768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 bwMode="auto">
          <a:xfrm>
            <a:off x="912093" y="5729972"/>
            <a:ext cx="450947" cy="31472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718529" y="5563498"/>
            <a:ext cx="229882" cy="184789"/>
            <a:chOff x="268919" y="2541826"/>
            <a:chExt cx="329377" cy="257226"/>
          </a:xfrm>
        </p:grpSpPr>
        <p:sp>
          <p:nvSpPr>
            <p:cNvPr id="15" name="타원 14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8919" y="2541826"/>
              <a:ext cx="329377" cy="25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</a:rPr>
                <a:t>1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</p:grpSp>
      <p:sp>
        <p:nvSpPr>
          <p:cNvPr id="17" name="직사각형 16"/>
          <p:cNvSpPr/>
          <p:nvPr/>
        </p:nvSpPr>
        <p:spPr bwMode="auto">
          <a:xfrm>
            <a:off x="951192" y="5502393"/>
            <a:ext cx="2122176" cy="19842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757629" y="5315461"/>
            <a:ext cx="242374" cy="215444"/>
            <a:chOff x="279805" y="2515549"/>
            <a:chExt cx="337950" cy="300401"/>
          </a:xfrm>
        </p:grpSpPr>
        <p:sp>
          <p:nvSpPr>
            <p:cNvPr id="19" name="타원 18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9805" y="2515549"/>
              <a:ext cx="337950" cy="300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</a:rPr>
                <a:t>2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</p:grpSp>
      <p:sp>
        <p:nvSpPr>
          <p:cNvPr id="21" name="직사각형 20"/>
          <p:cNvSpPr/>
          <p:nvPr/>
        </p:nvSpPr>
        <p:spPr bwMode="auto">
          <a:xfrm>
            <a:off x="949802" y="2008785"/>
            <a:ext cx="2005299" cy="5177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756238" y="1821853"/>
            <a:ext cx="242374" cy="215444"/>
            <a:chOff x="279805" y="2515549"/>
            <a:chExt cx="337950" cy="300401"/>
          </a:xfrm>
        </p:grpSpPr>
        <p:sp>
          <p:nvSpPr>
            <p:cNvPr id="23" name="타원 22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9805" y="2515549"/>
              <a:ext cx="337950" cy="300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</a:rPr>
                <a:t>3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18520" r="16185"/>
          <a:stretch/>
        </p:blipFill>
        <p:spPr>
          <a:xfrm>
            <a:off x="3370645" y="1966890"/>
            <a:ext cx="3098302" cy="3146840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 bwMode="auto">
          <a:xfrm>
            <a:off x="5578243" y="4579949"/>
            <a:ext cx="872928" cy="15957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408534" y="4411507"/>
            <a:ext cx="242374" cy="215444"/>
            <a:chOff x="236529" y="2488222"/>
            <a:chExt cx="447258" cy="397565"/>
          </a:xfrm>
        </p:grpSpPr>
        <p:sp>
          <p:nvSpPr>
            <p:cNvPr id="27" name="타원 26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6529" y="2488222"/>
              <a:ext cx="447258" cy="397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</a:rPr>
                <a:t>4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</p:grpSp>
      <p:sp>
        <p:nvSpPr>
          <p:cNvPr id="29" name="직사각형 28"/>
          <p:cNvSpPr/>
          <p:nvPr/>
        </p:nvSpPr>
        <p:spPr bwMode="auto">
          <a:xfrm>
            <a:off x="5662911" y="3799828"/>
            <a:ext cx="400102" cy="1445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5495064" y="3638421"/>
            <a:ext cx="242374" cy="215444"/>
            <a:chOff x="239966" y="2478349"/>
            <a:chExt cx="447258" cy="397565"/>
          </a:xfrm>
        </p:grpSpPr>
        <p:sp>
          <p:nvSpPr>
            <p:cNvPr id="31" name="타원 30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9966" y="2478349"/>
              <a:ext cx="447258" cy="397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</a:rPr>
                <a:t>5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l="13810" r="13874"/>
          <a:stretch/>
        </p:blipFill>
        <p:spPr>
          <a:xfrm>
            <a:off x="6562268" y="2126659"/>
            <a:ext cx="3247030" cy="2827303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 bwMode="auto">
          <a:xfrm>
            <a:off x="6653826" y="2290560"/>
            <a:ext cx="2361754" cy="2005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6484111" y="2126658"/>
            <a:ext cx="242374" cy="215444"/>
            <a:chOff x="279805" y="2515549"/>
            <a:chExt cx="385441" cy="342616"/>
          </a:xfrm>
        </p:grpSpPr>
        <p:sp>
          <p:nvSpPr>
            <p:cNvPr id="35" name="타원 34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9805" y="2515549"/>
              <a:ext cx="385441" cy="342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</a:rPr>
                <a:t>6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</p:grpSp>
      <p:sp>
        <p:nvSpPr>
          <p:cNvPr id="37" name="직사각형 36"/>
          <p:cNvSpPr/>
          <p:nvPr/>
        </p:nvSpPr>
        <p:spPr bwMode="auto">
          <a:xfrm>
            <a:off x="6960490" y="3011183"/>
            <a:ext cx="655936" cy="18516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6779147" y="2826794"/>
            <a:ext cx="242374" cy="215444"/>
            <a:chOff x="261313" y="2505824"/>
            <a:chExt cx="385441" cy="342616"/>
          </a:xfrm>
        </p:grpSpPr>
        <p:sp>
          <p:nvSpPr>
            <p:cNvPr id="39" name="타원 38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1313" y="2505824"/>
              <a:ext cx="385441" cy="342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</a:rPr>
                <a:t>7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</p:grpSp>
      <p:sp>
        <p:nvSpPr>
          <p:cNvPr id="41" name="직사각형 40"/>
          <p:cNvSpPr/>
          <p:nvPr/>
        </p:nvSpPr>
        <p:spPr bwMode="auto">
          <a:xfrm>
            <a:off x="9206280" y="4669026"/>
            <a:ext cx="575959" cy="23026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9027941" y="4506637"/>
            <a:ext cx="242374" cy="215444"/>
            <a:chOff x="266090" y="2517954"/>
            <a:chExt cx="385441" cy="342616"/>
          </a:xfrm>
        </p:grpSpPr>
        <p:sp>
          <p:nvSpPr>
            <p:cNvPr id="43" name="타원 42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6090" y="2517954"/>
              <a:ext cx="385441" cy="342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</a:rPr>
                <a:t>8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40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491665"/>
              </p:ext>
            </p:extLst>
          </p:nvPr>
        </p:nvGraphicFramePr>
        <p:xfrm>
          <a:off x="748252" y="1190442"/>
          <a:ext cx="8290239" cy="529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13">
                  <a:extLst>
                    <a:ext uri="{9D8B030D-6E8A-4147-A177-3AD203B41FA5}">
                      <a16:colId xmlns:a16="http://schemas.microsoft.com/office/drawing/2014/main" val="2209484040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2383532383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786623896"/>
                    </a:ext>
                  </a:extLst>
                </a:gridCol>
              </a:tblGrid>
              <a:tr h="3985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/>
                        <a:t>Problem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/>
                        <a:t>Cause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effectLst/>
                        </a:rPr>
                        <a:t>Action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26817"/>
                  </a:ext>
                </a:extLst>
              </a:tr>
              <a:tr h="4899751">
                <a:tc>
                  <a:txBody>
                    <a:bodyPr/>
                    <a:lstStyle/>
                    <a:p>
                      <a:pPr latinLnBrk="1"/>
                      <a:endParaRPr lang="ko-KR" altLang="en-US" sz="150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Incorrect portal address input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Fix address</a:t>
                      </a:r>
                      <a:endParaRPr lang="ko-KR" altLang="en-US" sz="15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802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605" y="732976"/>
            <a:ext cx="5850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Keyword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Can’t connect “sslvpn.hmm21.com”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6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68500" y="5386779"/>
            <a:ext cx="19287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Incorrect input(Include spaces)</a:t>
            </a:r>
            <a:endParaRPr lang="ko-KR" altLang="en-US" sz="1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1527578-4EB1-4A85-A86D-C9629232D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51" y="2251212"/>
            <a:ext cx="2281033" cy="307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0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AF9D4AC-E92B-468F-9F84-ECAC661D5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65"/>
          <a:stretch/>
        </p:blipFill>
        <p:spPr>
          <a:xfrm>
            <a:off x="2462515" y="2531159"/>
            <a:ext cx="2281034" cy="179568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1D634FC-F74F-4E7F-A7E4-EADD2D43BC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273"/>
          <a:stretch/>
        </p:blipFill>
        <p:spPr>
          <a:xfrm>
            <a:off x="2462516" y="4592230"/>
            <a:ext cx="2281033" cy="1623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833" y="1250108"/>
            <a:ext cx="77929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Incorrect input Portal address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- The following message will occur if the Portal address you entered has a problem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- Action : Check portal address and fix it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6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48650" y="2517682"/>
            <a:ext cx="28793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</a:rPr>
              <a:t>Error sample(Include spaces)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3549" y="4937327"/>
            <a:ext cx="15424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>
                <a:solidFill>
                  <a:srgbClr val="FF0000"/>
                </a:solidFill>
              </a:rPr>
              <a:t>normal sample</a:t>
            </a:r>
            <a:endParaRPr lang="ko-KR" altLang="en-US" sz="1500" b="1">
              <a:solidFill>
                <a:srgbClr val="FF0000"/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 bwMode="auto">
          <a:xfrm>
            <a:off x="2812902" y="3677538"/>
            <a:ext cx="0" cy="22004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직선 연결선 14"/>
          <p:cNvCxnSpPr/>
          <p:nvPr/>
        </p:nvCxnSpPr>
        <p:spPr bwMode="auto">
          <a:xfrm flipH="1">
            <a:off x="2853926" y="3677538"/>
            <a:ext cx="12316" cy="22004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00605" y="732976"/>
            <a:ext cx="7173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Guide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sslvpn.hmm21.com address modification method</a:t>
            </a:r>
            <a:endParaRPr lang="ko-KR" altLang="en-US" sz="200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5" name="직선 화살표 연결선 24"/>
          <p:cNvCxnSpPr>
            <a:cxnSpLocks/>
            <a:stCxn id="8" idx="2"/>
          </p:cNvCxnSpPr>
          <p:nvPr/>
        </p:nvCxnSpPr>
        <p:spPr bwMode="auto">
          <a:xfrm flipH="1">
            <a:off x="2946400" y="2840847"/>
            <a:ext cx="1641907" cy="9183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3811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087489"/>
              </p:ext>
            </p:extLst>
          </p:nvPr>
        </p:nvGraphicFramePr>
        <p:xfrm>
          <a:off x="748252" y="1190442"/>
          <a:ext cx="8290239" cy="529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13">
                  <a:extLst>
                    <a:ext uri="{9D8B030D-6E8A-4147-A177-3AD203B41FA5}">
                      <a16:colId xmlns:a16="http://schemas.microsoft.com/office/drawing/2014/main" val="2209484040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2383532383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786623896"/>
                    </a:ext>
                  </a:extLst>
                </a:gridCol>
              </a:tblGrid>
              <a:tr h="3985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/>
                        <a:t>Problem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/>
                        <a:t>Cause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effectLst/>
                        </a:rPr>
                        <a:t>Action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26817"/>
                  </a:ext>
                </a:extLst>
              </a:tr>
              <a:tr h="48997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Ran Paloalto VPN Agent but not appear login or address window</a:t>
                      </a:r>
                      <a:b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500" baseline="0"/>
                        <a:t>(</a:t>
                      </a:r>
                      <a:r>
                        <a:rPr lang="en-US" altLang="ko-KR" sz="1600">
                          <a:effectLst/>
                        </a:rPr>
                        <a:t>Paloalto's process is present when checking through taskmanager</a:t>
                      </a:r>
                      <a:r>
                        <a:rPr lang="en-US" altLang="ko-KR" sz="1500" baseline="0"/>
                        <a:t>)</a:t>
                      </a:r>
                      <a:endParaRPr lang="ko-KR" altLang="en-US" sz="150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If multiple users are logged in to one PC, and one user has a VPN settings window, the other user will not see it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>
                          <a:effectLst/>
                        </a:rPr>
                        <a:t>Use an administrator rights account to end the Palo alto-related process that is being promoted by another user.</a:t>
                      </a:r>
                      <a:br>
                        <a:rPr lang="en-US" altLang="ko-KR" sz="1600">
                          <a:effectLst/>
                        </a:rPr>
                      </a:b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600">
                          <a:effectLst/>
                        </a:rPr>
                        <a:t>However, the operation is carried out with the consent of the user operating the operation.</a:t>
                      </a: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802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605" y="732976"/>
            <a:ext cx="9526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Keyword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Ran Paloalto VPN Agent but not appear login or address window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1103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7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0605" y="732976"/>
            <a:ext cx="605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Guide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:Kill VPN process in use by another user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3833" y="1250108"/>
            <a:ext cx="52875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Log in PC as an administrator and kill the VPN process</a:t>
            </a:r>
            <a:b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- Ran Taskmanager and kill VPN process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098" name="Picture 2" descr="cid:image011.png@01D5D217.7E24CF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93" y="2405062"/>
            <a:ext cx="306387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18004" y="5837113"/>
            <a:ext cx="2098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Another users using VPN process</a:t>
            </a:r>
            <a:endParaRPr lang="ko-KR" altLang="en-US" sz="1000"/>
          </a:p>
        </p:txBody>
      </p:sp>
      <p:sp>
        <p:nvSpPr>
          <p:cNvPr id="11" name="TextBox 10"/>
          <p:cNvSpPr txBox="1"/>
          <p:nvPr/>
        </p:nvSpPr>
        <p:spPr>
          <a:xfrm>
            <a:off x="6046985" y="5872786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Run VPN</a:t>
            </a:r>
            <a:endParaRPr lang="ko-KR" altLang="en-US" sz="100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5F16AF8-314C-4942-9733-418CA518D3B9}"/>
              </a:ext>
            </a:extLst>
          </p:cNvPr>
          <p:cNvGrpSpPr/>
          <p:nvPr/>
        </p:nvGrpSpPr>
        <p:grpSpPr>
          <a:xfrm>
            <a:off x="5117449" y="2400175"/>
            <a:ext cx="2575936" cy="3436938"/>
            <a:chOff x="7912307" y="1400191"/>
            <a:chExt cx="2957840" cy="3946492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DAB4DB51-A201-488C-A4BA-A6F3C1330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8704"/>
            <a:stretch/>
          </p:blipFill>
          <p:spPr>
            <a:xfrm>
              <a:off x="7912307" y="4572017"/>
              <a:ext cx="2957840" cy="774666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38B42FAE-9F6F-43A8-A411-2A2E36523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3750"/>
            <a:stretch/>
          </p:blipFill>
          <p:spPr>
            <a:xfrm>
              <a:off x="7912307" y="1400191"/>
              <a:ext cx="2957840" cy="3171826"/>
            </a:xfrm>
            <a:prstGeom prst="rect">
              <a:avLst/>
            </a:prstGeom>
          </p:spPr>
        </p:pic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4DF3131-5613-4A6D-B91C-CDF5AC70533C}"/>
              </a:ext>
            </a:extLst>
          </p:cNvPr>
          <p:cNvSpPr/>
          <p:nvPr/>
        </p:nvSpPr>
        <p:spPr bwMode="auto">
          <a:xfrm>
            <a:off x="5213123" y="5499791"/>
            <a:ext cx="1708377" cy="33732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56C9424-9AA7-4E83-91CE-2F22CDA50BB4}"/>
              </a:ext>
            </a:extLst>
          </p:cNvPr>
          <p:cNvSpPr/>
          <p:nvPr/>
        </p:nvSpPr>
        <p:spPr bwMode="auto">
          <a:xfrm>
            <a:off x="5346473" y="2662219"/>
            <a:ext cx="1206727" cy="22703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93770CC-6820-407E-A19A-269B2E3D9BE6}"/>
              </a:ext>
            </a:extLst>
          </p:cNvPr>
          <p:cNvSpPr/>
          <p:nvPr/>
        </p:nvSpPr>
        <p:spPr bwMode="auto">
          <a:xfrm>
            <a:off x="5346472" y="3685313"/>
            <a:ext cx="2346913" cy="47102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11FD091-080D-4B9F-B8DC-4820DA485274}"/>
              </a:ext>
            </a:extLst>
          </p:cNvPr>
          <p:cNvGrpSpPr/>
          <p:nvPr/>
        </p:nvGrpSpPr>
        <p:grpSpPr>
          <a:xfrm>
            <a:off x="4989850" y="5341007"/>
            <a:ext cx="255198" cy="246221"/>
            <a:chOff x="758635" y="2613625"/>
            <a:chExt cx="255198" cy="246221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AF186CDE-5C9C-4B16-AD2C-E22474E0F601}"/>
                </a:ext>
              </a:extLst>
            </p:cNvPr>
            <p:cNvSpPr/>
            <p:nvPr/>
          </p:nvSpPr>
          <p:spPr bwMode="auto">
            <a:xfrm>
              <a:off x="784489" y="2636881"/>
              <a:ext cx="201958" cy="20195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1F614D-5C57-4508-9AEA-53941B06437F}"/>
                </a:ext>
              </a:extLst>
            </p:cNvPr>
            <p:cNvSpPr txBox="1"/>
            <p:nvPr/>
          </p:nvSpPr>
          <p:spPr>
            <a:xfrm>
              <a:off x="758635" y="26136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>
                  <a:solidFill>
                    <a:schemeClr val="bg1"/>
                  </a:solidFill>
                </a:rPr>
                <a:t>1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3899755-179C-4E4A-919C-E6C5CDD0781C}"/>
              </a:ext>
            </a:extLst>
          </p:cNvPr>
          <p:cNvGrpSpPr/>
          <p:nvPr/>
        </p:nvGrpSpPr>
        <p:grpSpPr>
          <a:xfrm>
            <a:off x="5110482" y="2481954"/>
            <a:ext cx="255198" cy="246221"/>
            <a:chOff x="758635" y="2613625"/>
            <a:chExt cx="255198" cy="246221"/>
          </a:xfrm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563226C2-CE44-4344-A5D5-258CA67EF5C6}"/>
                </a:ext>
              </a:extLst>
            </p:cNvPr>
            <p:cNvSpPr/>
            <p:nvPr/>
          </p:nvSpPr>
          <p:spPr bwMode="auto">
            <a:xfrm>
              <a:off x="784489" y="2636881"/>
              <a:ext cx="201958" cy="20195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868B60-89E2-44FB-9E7B-F018AEF73274}"/>
                </a:ext>
              </a:extLst>
            </p:cNvPr>
            <p:cNvSpPr txBox="1"/>
            <p:nvPr/>
          </p:nvSpPr>
          <p:spPr>
            <a:xfrm>
              <a:off x="758635" y="26136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>
                  <a:solidFill>
                    <a:schemeClr val="bg1"/>
                  </a:solidFill>
                </a:rPr>
                <a:t>2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191000AE-1BF0-480C-8CFB-1125AE37B12A}"/>
              </a:ext>
            </a:extLst>
          </p:cNvPr>
          <p:cNvGrpSpPr/>
          <p:nvPr/>
        </p:nvGrpSpPr>
        <p:grpSpPr>
          <a:xfrm>
            <a:off x="5136336" y="3472934"/>
            <a:ext cx="255198" cy="246221"/>
            <a:chOff x="758635" y="2613625"/>
            <a:chExt cx="255198" cy="246221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02B49205-E967-46D2-9AD6-96BAFAA585DF}"/>
                </a:ext>
              </a:extLst>
            </p:cNvPr>
            <p:cNvSpPr/>
            <p:nvPr/>
          </p:nvSpPr>
          <p:spPr bwMode="auto">
            <a:xfrm>
              <a:off x="784489" y="2636881"/>
              <a:ext cx="201958" cy="20195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96A7E8E-8976-4FC7-815E-E544815C5952}"/>
                </a:ext>
              </a:extLst>
            </p:cNvPr>
            <p:cNvSpPr txBox="1"/>
            <p:nvPr/>
          </p:nvSpPr>
          <p:spPr>
            <a:xfrm>
              <a:off x="758635" y="26136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>
                  <a:solidFill>
                    <a:schemeClr val="bg1"/>
                  </a:solidFill>
                </a:rPr>
                <a:t>3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149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033508"/>
              </p:ext>
            </p:extLst>
          </p:nvPr>
        </p:nvGraphicFramePr>
        <p:xfrm>
          <a:off x="748252" y="1190442"/>
          <a:ext cx="8290239" cy="529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13">
                  <a:extLst>
                    <a:ext uri="{9D8B030D-6E8A-4147-A177-3AD203B41FA5}">
                      <a16:colId xmlns:a16="http://schemas.microsoft.com/office/drawing/2014/main" val="2209484040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2383532383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786623896"/>
                    </a:ext>
                  </a:extLst>
                </a:gridCol>
              </a:tblGrid>
              <a:tr h="3985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/>
                        <a:t>Problem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/>
                        <a:t>Cause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effectLst/>
                        </a:rPr>
                        <a:t>Action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26817"/>
                  </a:ext>
                </a:extLst>
              </a:tr>
              <a:tr h="48997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/>
                        <a:t>Obstacles not listed in previous FAQs</a:t>
                      </a:r>
                      <a:endParaRPr lang="ko-KR" altLang="en-US" sz="150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Requires verification through log analysis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Requires verification through log analysis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802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605" y="732976"/>
            <a:ext cx="4395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Keyword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Log collection method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0103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3833" y="1250108"/>
            <a:ext cx="77243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Generate log files in the following order and forward them to the IT Planning Team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8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0605" y="732976"/>
            <a:ext cx="408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Guide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Log collection method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0E819B5-F636-4FB6-9127-6A0335174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074" y="2242235"/>
            <a:ext cx="5084288" cy="3559624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3EE43600-BA2F-4AFA-A9E6-C0FEFF2EA3D9}"/>
              </a:ext>
            </a:extLst>
          </p:cNvPr>
          <p:cNvGrpSpPr/>
          <p:nvPr/>
        </p:nvGrpSpPr>
        <p:grpSpPr>
          <a:xfrm>
            <a:off x="1360087" y="2902126"/>
            <a:ext cx="1549339" cy="1936666"/>
            <a:chOff x="1360087" y="2902126"/>
            <a:chExt cx="1549339" cy="1936666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903C140F-895B-45AB-8B26-D4D3EB63F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7989" y="3070952"/>
              <a:ext cx="1451437" cy="1767840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878048CE-1F43-435B-BA14-BDD2755C8E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253" b="-1"/>
            <a:stretch/>
          </p:blipFill>
          <p:spPr>
            <a:xfrm>
              <a:off x="1566981" y="3312411"/>
              <a:ext cx="1289654" cy="2718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D52C3677-D1C9-4AAF-9D78-79E6E5CAA46B}"/>
                </a:ext>
              </a:extLst>
            </p:cNvPr>
            <p:cNvSpPr/>
            <p:nvPr/>
          </p:nvSpPr>
          <p:spPr bwMode="auto">
            <a:xfrm>
              <a:off x="2698522" y="3098106"/>
              <a:ext cx="171057" cy="195255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5029620B-2B76-4195-BED9-076582C173A7}"/>
                </a:ext>
              </a:extLst>
            </p:cNvPr>
            <p:cNvSpPr/>
            <p:nvPr/>
          </p:nvSpPr>
          <p:spPr bwMode="auto">
            <a:xfrm>
              <a:off x="1566982" y="3442208"/>
              <a:ext cx="1289653" cy="142081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B21B7736-5F0A-4125-BF37-E80332D394FF}"/>
                </a:ext>
              </a:extLst>
            </p:cNvPr>
            <p:cNvGrpSpPr/>
            <p:nvPr/>
          </p:nvGrpSpPr>
          <p:grpSpPr>
            <a:xfrm>
              <a:off x="2500092" y="2902126"/>
              <a:ext cx="255198" cy="246221"/>
              <a:chOff x="758635" y="2613625"/>
              <a:chExt cx="255198" cy="246221"/>
            </a:xfrm>
          </p:grpSpPr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4090836D-6BA8-4663-B90B-F058B5123AD1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652607-E4EC-4282-9D4F-A425EA13471A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1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3343DB4E-1895-4531-B9B7-668F6FEC93D4}"/>
                </a:ext>
              </a:extLst>
            </p:cNvPr>
            <p:cNvGrpSpPr/>
            <p:nvPr/>
          </p:nvGrpSpPr>
          <p:grpSpPr>
            <a:xfrm>
              <a:off x="1360087" y="3256030"/>
              <a:ext cx="255198" cy="246221"/>
              <a:chOff x="758635" y="2613625"/>
              <a:chExt cx="255198" cy="246221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667D1F8A-1A50-4A87-9946-E1B87F0E3E77}"/>
                  </a:ext>
                </a:extLst>
              </p:cNvPr>
              <p:cNvSpPr/>
              <p:nvPr/>
            </p:nvSpPr>
            <p:spPr bwMode="auto">
              <a:xfrm>
                <a:off x="784489" y="2636881"/>
                <a:ext cx="201958" cy="2019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17878E-B319-4691-AB84-217FC60B0522}"/>
                  </a:ext>
                </a:extLst>
              </p:cNvPr>
              <p:cNvSpPr txBox="1"/>
              <p:nvPr/>
            </p:nvSpPr>
            <p:spPr>
              <a:xfrm>
                <a:off x="758635" y="2613625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</a:rPr>
                  <a:t>2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1DC4B43-B826-457F-B332-4C6DCFB0E752}"/>
              </a:ext>
            </a:extLst>
          </p:cNvPr>
          <p:cNvSpPr/>
          <p:nvPr/>
        </p:nvSpPr>
        <p:spPr bwMode="auto">
          <a:xfrm>
            <a:off x="4039074" y="3383879"/>
            <a:ext cx="1574326" cy="26525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AF34E1C-087C-4DA0-B28F-EA35B0036F1C}"/>
              </a:ext>
            </a:extLst>
          </p:cNvPr>
          <p:cNvSpPr/>
          <p:nvPr/>
        </p:nvSpPr>
        <p:spPr bwMode="auto">
          <a:xfrm>
            <a:off x="8068733" y="3148348"/>
            <a:ext cx="905934" cy="2684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25F95A59-3AFA-4353-8BF5-BF549D21EA04}"/>
              </a:ext>
            </a:extLst>
          </p:cNvPr>
          <p:cNvGrpSpPr/>
          <p:nvPr/>
        </p:nvGrpSpPr>
        <p:grpSpPr>
          <a:xfrm>
            <a:off x="3812273" y="3152222"/>
            <a:ext cx="255198" cy="246221"/>
            <a:chOff x="758635" y="2613625"/>
            <a:chExt cx="255198" cy="246221"/>
          </a:xfrm>
        </p:grpSpPr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A4FF7BD1-9304-464F-8247-E82504F07FD2}"/>
                </a:ext>
              </a:extLst>
            </p:cNvPr>
            <p:cNvSpPr/>
            <p:nvPr/>
          </p:nvSpPr>
          <p:spPr bwMode="auto">
            <a:xfrm>
              <a:off x="784489" y="2636881"/>
              <a:ext cx="201958" cy="20195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465FAD0-78FC-47FE-A77A-16EB1706B9EA}"/>
                </a:ext>
              </a:extLst>
            </p:cNvPr>
            <p:cNvSpPr txBox="1"/>
            <p:nvPr/>
          </p:nvSpPr>
          <p:spPr>
            <a:xfrm>
              <a:off x="758635" y="26136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>
                  <a:solidFill>
                    <a:schemeClr val="bg1"/>
                  </a:solidFill>
                </a:rPr>
                <a:t>3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C8C03CDB-6821-451F-97F0-DC7C97BA6E31}"/>
              </a:ext>
            </a:extLst>
          </p:cNvPr>
          <p:cNvGrpSpPr/>
          <p:nvPr/>
        </p:nvGrpSpPr>
        <p:grpSpPr>
          <a:xfrm>
            <a:off x="7841932" y="2925382"/>
            <a:ext cx="255198" cy="246221"/>
            <a:chOff x="758635" y="2613625"/>
            <a:chExt cx="255198" cy="246221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F4BA773A-18D7-4002-A36C-E9F0E0247C35}"/>
                </a:ext>
              </a:extLst>
            </p:cNvPr>
            <p:cNvSpPr/>
            <p:nvPr/>
          </p:nvSpPr>
          <p:spPr bwMode="auto">
            <a:xfrm>
              <a:off x="784489" y="2636881"/>
              <a:ext cx="201958" cy="20195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EB39A3E-E3CE-4F8C-9C67-A791FECE7645}"/>
                </a:ext>
              </a:extLst>
            </p:cNvPr>
            <p:cNvSpPr txBox="1"/>
            <p:nvPr/>
          </p:nvSpPr>
          <p:spPr>
            <a:xfrm>
              <a:off x="758635" y="261362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>
                  <a:solidFill>
                    <a:schemeClr val="bg1"/>
                  </a:solidFill>
                </a:rPr>
                <a:t>4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89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0605" y="732976"/>
            <a:ext cx="829996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Contents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2" action="ppaction://hlinksldjump"/>
              </a:rPr>
              <a:t>“Connection Failed” Message(case 1)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  <a:hlinkClick r:id="rId2" action="ppaction://hlinksldjump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2" action="ppaction://hlinksldjump"/>
              </a:rPr>
              <a:t>/ “Connecting…” 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3" action="ppaction://hlinksldjump"/>
              </a:rPr>
              <a:t>“Connection Failed” Message(case 2)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4" action="ppaction://hlinksldjump"/>
              </a:rPr>
              <a:t>“Connection Failed” Message(case 3)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5" action="ppaction://hlinksldjump"/>
              </a:rPr>
              <a:t>Ran VPN Agent but can’t connect “New GAUS Site” (case 1)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6" action="ppaction://hlinksldjump"/>
              </a:rPr>
              <a:t>Ran VPN Agent but can’t connect “New GAUS Site” (case 2)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7" action="ppaction://hlinksldjump"/>
              </a:rPr>
              <a:t>Can’t connect “sslvpn.hmm21.com”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8" action="ppaction://hlinksldjump"/>
              </a:rPr>
              <a:t>Ran Paloalto VPN Agent but not appear login or address window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000">
              <a:latin typeface="맑은 고딕" pitchFamily="50" charset="-127"/>
              <a:ea typeface="맑은 고딕" pitchFamily="50" charset="-127"/>
              <a:hlinkClick r:id="" action="ppaction://noactio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" action="ppaction://noaction"/>
              </a:rPr>
              <a:t>Log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9" action="ppaction://hlinksldjump"/>
              </a:rPr>
              <a:t>collection method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  <a:hlinkClick r:id="rId10" action="ppaction://hlinksldjump"/>
              </a:rPr>
              <a:t>Uninstall SSL-VPN Agent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SSL-VPN Troubleshooting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6267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922825"/>
              </p:ext>
            </p:extLst>
          </p:nvPr>
        </p:nvGraphicFramePr>
        <p:xfrm>
          <a:off x="748252" y="1190442"/>
          <a:ext cx="8290239" cy="529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13">
                  <a:extLst>
                    <a:ext uri="{9D8B030D-6E8A-4147-A177-3AD203B41FA5}">
                      <a16:colId xmlns:a16="http://schemas.microsoft.com/office/drawing/2014/main" val="2209484040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2383532383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786623896"/>
                    </a:ext>
                  </a:extLst>
                </a:gridCol>
              </a:tblGrid>
              <a:tr h="3985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/>
                        <a:t>Problem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/>
                        <a:t>Cause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effectLst/>
                        </a:rPr>
                        <a:t>Action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26817"/>
                  </a:ext>
                </a:extLst>
              </a:tr>
              <a:tr h="48997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/>
                        <a:t>If you need uninstall due to abnormal behavior of the Paloalto VPN Agent, see</a:t>
                      </a:r>
                      <a:endParaRPr lang="ko-KR" altLang="en-US" sz="150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VPN abnormal behavior of the agent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>
                          <a:effectLst/>
                        </a:rPr>
                        <a:t>Manually delete remaining files in the installation path after deleting from Control Panel</a:t>
                      </a:r>
                      <a:endParaRPr lang="en-US" altLang="ko-KR" sz="1500" baseline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802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605" y="732976"/>
            <a:ext cx="461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Keyword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Uninstall SSL-VPN Agent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7920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9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0605" y="732976"/>
            <a:ext cx="4334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Guide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Uninstall SSL-VPN Agent</a:t>
            </a:r>
            <a:endParaRPr lang="ko-KR" altLang="en-US" sz="200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r="26942"/>
          <a:stretch/>
        </p:blipFill>
        <p:spPr>
          <a:xfrm>
            <a:off x="1783628" y="2016322"/>
            <a:ext cx="3412626" cy="274910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r="31261"/>
          <a:stretch/>
        </p:blipFill>
        <p:spPr>
          <a:xfrm>
            <a:off x="5547792" y="2011196"/>
            <a:ext cx="3789639" cy="27542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3833" y="1250108"/>
            <a:ext cx="4971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Uninstall guide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en-US" altLang="ko-KR" sz="1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GlobalProtect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uninstall in Programs and Features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2) Delete “Palo Alto Networks” in C:\Program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403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468690"/>
              </p:ext>
            </p:extLst>
          </p:nvPr>
        </p:nvGraphicFramePr>
        <p:xfrm>
          <a:off x="748252" y="1190442"/>
          <a:ext cx="8290239" cy="529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13">
                  <a:extLst>
                    <a:ext uri="{9D8B030D-6E8A-4147-A177-3AD203B41FA5}">
                      <a16:colId xmlns:a16="http://schemas.microsoft.com/office/drawing/2014/main" val="2209484040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2383532383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786623896"/>
                    </a:ext>
                  </a:extLst>
                </a:gridCol>
              </a:tblGrid>
              <a:tr h="3985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/>
                        <a:t>Problem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/>
                        <a:t>Cause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effectLst/>
                        </a:rPr>
                        <a:t>Action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26817"/>
                  </a:ext>
                </a:extLst>
              </a:tr>
              <a:tr h="4899751">
                <a:tc>
                  <a:txBody>
                    <a:bodyPr/>
                    <a:lstStyle/>
                    <a:p>
                      <a:pPr latinLnBrk="1"/>
                      <a:endParaRPr lang="ko-KR" altLang="en-US" sz="150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VPN Server / Agent unable to communicate normally due to conflicts with </a:t>
                      </a:r>
                      <a:br>
                        <a:rPr lang="en-US" altLang="ko-KR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Anti-Malware</a:t>
                      </a:r>
                      <a:endParaRPr lang="en-US" altLang="ko-KR" sz="1500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SSL-VPN Agent should be excluded from Anti-Malware or uninstall that Anti-Malware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Path for exception :</a:t>
                      </a:r>
                      <a:br>
                        <a:rPr lang="en-US" altLang="ko-KR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pt-BR" altLang="ko-KR" sz="15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C:\Program Files\Palo Alto Networks</a:t>
                      </a:r>
                      <a:endParaRPr lang="ko-KR" altLang="en-US" sz="15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80201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FAQ 1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0605" y="732976"/>
            <a:ext cx="8102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Keyword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“Connection Failed” Message(case 1) / “Connecting…” 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646" y="3877951"/>
            <a:ext cx="18517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“Connection Failed” Message</a:t>
            </a:r>
            <a:endParaRPr lang="ko-KR" altLang="en-US" sz="1000"/>
          </a:p>
        </p:txBody>
      </p:sp>
      <p:sp>
        <p:nvSpPr>
          <p:cNvPr id="9" name="TextBox 8"/>
          <p:cNvSpPr txBox="1"/>
          <p:nvPr/>
        </p:nvSpPr>
        <p:spPr>
          <a:xfrm>
            <a:off x="1573602" y="6156868"/>
            <a:ext cx="1043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“Connecting…”</a:t>
            </a:r>
            <a:endParaRPr lang="ko-KR" altLang="en-US" sz="100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2FBEBE8-69D6-4E6C-9450-F34F2D49B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836" y="1672450"/>
            <a:ext cx="1597469" cy="220550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45EB18D-B73D-4822-BD05-F0161F8DC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836" y="4211541"/>
            <a:ext cx="1597469" cy="19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3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0605" y="732976"/>
            <a:ext cx="728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Guide : Uninstall Anti-Malware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and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Paloalto VPN re-install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FAQ 1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rcRect r="43374"/>
          <a:stretch/>
        </p:blipFill>
        <p:spPr>
          <a:xfrm>
            <a:off x="1013834" y="2485986"/>
            <a:ext cx="3083382" cy="27248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3833" y="1250108"/>
            <a:ext cx="626139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Conflict case that Anti-Malware with SSL-VPN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1) Anti-malware uninstall in Programs and Features(ex: Kaspersky)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2)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en-US" altLang="ko-KR" sz="1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GlobalProtect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” uninstall in Programs and Features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3) Delete “Palo Alto Networks” in C:\Program Files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4) Install “SSL-VPN Agent” after the PC restart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rcRect r="25290"/>
          <a:stretch/>
        </p:blipFill>
        <p:spPr>
          <a:xfrm>
            <a:off x="4236682" y="2480034"/>
            <a:ext cx="3474172" cy="273678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/>
          <a:srcRect r="64829"/>
          <a:stretch/>
        </p:blipFill>
        <p:spPr>
          <a:xfrm>
            <a:off x="7850321" y="2474084"/>
            <a:ext cx="1926726" cy="273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782057"/>
              </p:ext>
            </p:extLst>
          </p:nvPr>
        </p:nvGraphicFramePr>
        <p:xfrm>
          <a:off x="748252" y="1190442"/>
          <a:ext cx="8290239" cy="529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13">
                  <a:extLst>
                    <a:ext uri="{9D8B030D-6E8A-4147-A177-3AD203B41FA5}">
                      <a16:colId xmlns:a16="http://schemas.microsoft.com/office/drawing/2014/main" val="2209484040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2383532383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786623896"/>
                    </a:ext>
                  </a:extLst>
                </a:gridCol>
              </a:tblGrid>
              <a:tr h="3985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/>
                        <a:t>Problem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/>
                        <a:t>Cause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effectLst/>
                        </a:rPr>
                        <a:t>Action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26817"/>
                  </a:ext>
                </a:extLst>
              </a:tr>
              <a:tr h="4899751">
                <a:tc>
                  <a:txBody>
                    <a:bodyPr/>
                    <a:lstStyle/>
                    <a:p>
                      <a:pPr latinLnBrk="1"/>
                      <a:endParaRPr lang="ko-KR" altLang="en-US" sz="150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Lack of program privileges or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Program Execution Error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ko-KR" sz="15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Run vpn after reboot</a:t>
                      </a:r>
                    </a:p>
                    <a:p>
                      <a:pPr marL="342900" marR="0" lvl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ko-KR" sz="15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Run as administrator after the VPN process kill</a:t>
                      </a:r>
                      <a:endParaRPr lang="ko-KR" altLang="en-US" sz="1500" b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80201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2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0605" y="732976"/>
            <a:ext cx="6140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Keyword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“Connection Failed” Message(case 2)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646" y="3877951"/>
            <a:ext cx="18517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“Connection Failed” Message</a:t>
            </a:r>
            <a:endParaRPr lang="ko-KR" altLang="en-US" sz="100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1E0E0C1-8D82-4764-ACC9-FC540EFA7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836" y="1672450"/>
            <a:ext cx="1597469" cy="22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6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52" y="2428475"/>
            <a:ext cx="3739180" cy="205238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30" y="1819495"/>
            <a:ext cx="3998672" cy="3551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833" y="1250108"/>
            <a:ext cx="698248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Task Manager terminates the current process and runs as an administrator</a:t>
            </a:r>
            <a:b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sz="1600"/>
              <a:t>If the symptoms remain the same after rebooting, follow these steps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605" y="732976"/>
            <a:ext cx="3869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Guide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Run as administrator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2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 bwMode="auto">
          <a:xfrm>
            <a:off x="1013833" y="3380211"/>
            <a:ext cx="754007" cy="2771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1907206" y="4514803"/>
            <a:ext cx="1119767" cy="15034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1848015" y="3608329"/>
            <a:ext cx="1119767" cy="15034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6544078" y="3627558"/>
            <a:ext cx="1119767" cy="15034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7483623" y="3777905"/>
            <a:ext cx="1119767" cy="15034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68056" y="3135133"/>
            <a:ext cx="292068" cy="323165"/>
            <a:chOff x="279805" y="2515549"/>
            <a:chExt cx="292068" cy="323165"/>
          </a:xfrm>
        </p:grpSpPr>
        <p:sp>
          <p:nvSpPr>
            <p:cNvPr id="14" name="타원 13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1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648173" y="4262258"/>
            <a:ext cx="292068" cy="323165"/>
            <a:chOff x="279805" y="2515549"/>
            <a:chExt cx="292068" cy="323165"/>
          </a:xfrm>
        </p:grpSpPr>
        <p:sp>
          <p:nvSpPr>
            <p:cNvPr id="19" name="타원 18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2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1608072" y="3356438"/>
            <a:ext cx="292068" cy="323165"/>
            <a:chOff x="283162" y="2513366"/>
            <a:chExt cx="292068" cy="323165"/>
          </a:xfrm>
        </p:grpSpPr>
        <p:sp>
          <p:nvSpPr>
            <p:cNvPr id="22" name="타원 21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3162" y="2513366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3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6319942" y="3380211"/>
            <a:ext cx="292068" cy="323165"/>
            <a:chOff x="279805" y="2515549"/>
            <a:chExt cx="292068" cy="323165"/>
          </a:xfrm>
        </p:grpSpPr>
        <p:sp>
          <p:nvSpPr>
            <p:cNvPr id="25" name="타원 24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4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7231751" y="3537339"/>
            <a:ext cx="292068" cy="323165"/>
            <a:chOff x="279805" y="2515549"/>
            <a:chExt cx="292068" cy="323165"/>
          </a:xfrm>
        </p:grpSpPr>
        <p:sp>
          <p:nvSpPr>
            <p:cNvPr id="28" name="타원 27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5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49618" y="5371185"/>
            <a:ext cx="28504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kill VPN process after opening process location</a:t>
            </a:r>
            <a:endParaRPr lang="ko-KR" altLang="en-US" sz="1000"/>
          </a:p>
        </p:txBody>
      </p:sp>
      <p:sp>
        <p:nvSpPr>
          <p:cNvPr id="31" name="TextBox 30"/>
          <p:cNvSpPr txBox="1"/>
          <p:nvPr/>
        </p:nvSpPr>
        <p:spPr>
          <a:xfrm>
            <a:off x="6319942" y="4605091"/>
            <a:ext cx="25907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Run with VPN Process Manager privileges</a:t>
            </a:r>
            <a:endParaRPr lang="ko-KR" altLang="en-US" sz="1000"/>
          </a:p>
        </p:txBody>
      </p:sp>
    </p:spTree>
    <p:extLst>
      <p:ext uri="{BB962C8B-B14F-4D97-AF65-F5344CB8AC3E}">
        <p14:creationId xmlns:p14="http://schemas.microsoft.com/office/powerpoint/2010/main" val="97820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555233"/>
              </p:ext>
            </p:extLst>
          </p:nvPr>
        </p:nvGraphicFramePr>
        <p:xfrm>
          <a:off x="748252" y="1190442"/>
          <a:ext cx="8290239" cy="529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13">
                  <a:extLst>
                    <a:ext uri="{9D8B030D-6E8A-4147-A177-3AD203B41FA5}">
                      <a16:colId xmlns:a16="http://schemas.microsoft.com/office/drawing/2014/main" val="2209484040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2383532383"/>
                    </a:ext>
                  </a:extLst>
                </a:gridCol>
                <a:gridCol w="2763413">
                  <a:extLst>
                    <a:ext uri="{9D8B030D-6E8A-4147-A177-3AD203B41FA5}">
                      <a16:colId xmlns:a16="http://schemas.microsoft.com/office/drawing/2014/main" val="786623896"/>
                    </a:ext>
                  </a:extLst>
                </a:gridCol>
              </a:tblGrid>
              <a:tr h="3985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/>
                        <a:t>Problem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/>
                        <a:t>Cause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effectLst/>
                        </a:rPr>
                        <a:t>Action</a:t>
                      </a:r>
                      <a:endParaRPr lang="ko-KR" altLang="en-US" sz="150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26817"/>
                  </a:ext>
                </a:extLst>
              </a:tr>
              <a:tr h="4899751">
                <a:tc>
                  <a:txBody>
                    <a:bodyPr/>
                    <a:lstStyle/>
                    <a:p>
                      <a:pPr latinLnBrk="1"/>
                      <a:endParaRPr lang="ko-KR" altLang="en-US" sz="150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Connection failure due to unstable network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Check network connectivity and clean up unnecessary networks</a:t>
                      </a:r>
                      <a:endParaRPr lang="ko-KR" altLang="en-US" sz="1500" b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80201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3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0605" y="732976"/>
            <a:ext cx="6044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Keyword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“Connection Failed” Message(case 3)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9646" y="3877951"/>
            <a:ext cx="18517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“Connection Failed” Message</a:t>
            </a:r>
            <a:endParaRPr lang="ko-KR" altLang="en-US" sz="100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BBB8032-EB67-4FFB-A34E-41BA62E62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836" y="1672450"/>
            <a:ext cx="1597469" cy="22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1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62" y="2994013"/>
            <a:ext cx="4456138" cy="344736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8" y="1842799"/>
            <a:ext cx="2556491" cy="786612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4"/>
          <a:srcRect t="39098" b="4284"/>
          <a:stretch/>
        </p:blipFill>
        <p:spPr>
          <a:xfrm>
            <a:off x="5110275" y="1709184"/>
            <a:ext cx="3552533" cy="209472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193" y="4305788"/>
            <a:ext cx="3629025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833" y="1250108"/>
            <a:ext cx="85838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Stabilize your environment by cleaning up unnecessary networks (if you use wired networks)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605" y="732976"/>
            <a:ext cx="5021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Guide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Unnecessary Network Cleanup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3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 bwMode="auto">
          <a:xfrm>
            <a:off x="1403118" y="2329716"/>
            <a:ext cx="265879" cy="2771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111050" y="2221468"/>
            <a:ext cx="292068" cy="323165"/>
            <a:chOff x="279805" y="2515549"/>
            <a:chExt cx="292068" cy="323165"/>
          </a:xfrm>
        </p:grpSpPr>
        <p:sp>
          <p:nvSpPr>
            <p:cNvPr id="14" name="타원 13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1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42" name="직사각형 41"/>
          <p:cNvSpPr/>
          <p:nvPr/>
        </p:nvSpPr>
        <p:spPr bwMode="auto">
          <a:xfrm>
            <a:off x="752484" y="2109931"/>
            <a:ext cx="1867624" cy="1854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460416" y="1932507"/>
            <a:ext cx="292068" cy="323165"/>
            <a:chOff x="279805" y="2515549"/>
            <a:chExt cx="292068" cy="323165"/>
          </a:xfrm>
        </p:grpSpPr>
        <p:sp>
          <p:nvSpPr>
            <p:cNvPr id="44" name="타원 43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2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46" name="직사각형 45"/>
          <p:cNvSpPr/>
          <p:nvPr/>
        </p:nvSpPr>
        <p:spPr bwMode="auto">
          <a:xfrm>
            <a:off x="1974402" y="4461870"/>
            <a:ext cx="1949626" cy="31732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1704509" y="4201223"/>
            <a:ext cx="292068" cy="323165"/>
            <a:chOff x="279805" y="2515549"/>
            <a:chExt cx="292068" cy="323165"/>
          </a:xfrm>
        </p:grpSpPr>
        <p:sp>
          <p:nvSpPr>
            <p:cNvPr id="48" name="타원 47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3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59" name="직사각형 58"/>
          <p:cNvSpPr/>
          <p:nvPr/>
        </p:nvSpPr>
        <p:spPr bwMode="auto">
          <a:xfrm>
            <a:off x="6065348" y="4857944"/>
            <a:ext cx="2790869" cy="2860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7391" y="2092369"/>
            <a:ext cx="1776097" cy="1751198"/>
          </a:xfrm>
          <a:prstGeom prst="rect">
            <a:avLst/>
          </a:prstGeom>
        </p:spPr>
      </p:pic>
      <p:sp>
        <p:nvSpPr>
          <p:cNvPr id="70" name="직사각형 69"/>
          <p:cNvSpPr/>
          <p:nvPr/>
        </p:nvSpPr>
        <p:spPr bwMode="auto">
          <a:xfrm>
            <a:off x="7079312" y="2150325"/>
            <a:ext cx="1536368" cy="1845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6809419" y="1889678"/>
            <a:ext cx="292068" cy="323165"/>
            <a:chOff x="279805" y="2515549"/>
            <a:chExt cx="292068" cy="323165"/>
          </a:xfrm>
        </p:grpSpPr>
        <p:sp>
          <p:nvSpPr>
            <p:cNvPr id="72" name="타원 71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4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272203" y="5144810"/>
            <a:ext cx="3268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This interface is Paloalto VPN, so </a:t>
            </a:r>
            <a:r>
              <a:rPr lang="en-US" altLang="ko-KR" sz="1000">
                <a:solidFill>
                  <a:srgbClr val="FF0000"/>
                </a:solidFill>
              </a:rPr>
              <a:t>never click "Disable"</a:t>
            </a:r>
            <a:endParaRPr lang="ko-KR" altLang="en-US" sz="100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3034" y="2669073"/>
            <a:ext cx="38811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Right click this icon and click “Open Network and Sharing Centre”</a:t>
            </a:r>
            <a:endParaRPr lang="ko-KR" altLang="en-US" sz="100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2177" y="6531025"/>
            <a:ext cx="1943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Click “Change adapter options”</a:t>
            </a:r>
            <a:endParaRPr lang="ko-KR" altLang="en-US" sz="1000"/>
          </a:p>
        </p:txBody>
      </p:sp>
      <p:sp>
        <p:nvSpPr>
          <p:cNvPr id="37" name="TextBox 36"/>
          <p:cNvSpPr txBox="1"/>
          <p:nvPr/>
        </p:nvSpPr>
        <p:spPr>
          <a:xfrm>
            <a:off x="5227193" y="3837691"/>
            <a:ext cx="31005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Right-click unnecessary network and click "Disable"</a:t>
            </a:r>
            <a:endParaRPr lang="ko-KR" altLang="en-US" sz="1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8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193" y="1716413"/>
            <a:ext cx="3546417" cy="2080479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en-US" altLang="ko-KR" sz="1800">
                <a:latin typeface="맑은 고딕" pitchFamily="50" charset="-127"/>
                <a:ea typeface="맑은 고딕" pitchFamily="50" charset="-127"/>
              </a:rPr>
              <a:t>FAQ 3</a:t>
            </a:r>
            <a:endParaRPr lang="ko-KR" altLang="en-US" dirty="0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193" y="4305788"/>
            <a:ext cx="3629025" cy="838200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 bwMode="auto">
          <a:xfrm>
            <a:off x="6065348" y="4857944"/>
            <a:ext cx="2790869" cy="2860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72203" y="5144810"/>
            <a:ext cx="3268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This interface is Paloalto VPN, so </a:t>
            </a:r>
            <a:r>
              <a:rPr lang="en-US" altLang="ko-KR" sz="1000">
                <a:solidFill>
                  <a:srgbClr val="FF0000"/>
                </a:solidFill>
              </a:rPr>
              <a:t>never click "Disable"</a:t>
            </a:r>
            <a:endParaRPr lang="ko-KR" altLang="en-US" sz="100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3034" y="2669073"/>
            <a:ext cx="38811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Right click this icon and click “Open Network and Sharing Centre”</a:t>
            </a:r>
            <a:endParaRPr lang="ko-KR" altLang="en-US" sz="100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2177" y="6531025"/>
            <a:ext cx="1943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Click “Change adapter options”</a:t>
            </a:r>
            <a:endParaRPr lang="ko-KR" altLang="en-US" sz="1000"/>
          </a:p>
        </p:txBody>
      </p:sp>
      <p:sp>
        <p:nvSpPr>
          <p:cNvPr id="47" name="TextBox 46"/>
          <p:cNvSpPr txBox="1"/>
          <p:nvPr/>
        </p:nvSpPr>
        <p:spPr>
          <a:xfrm>
            <a:off x="5227193" y="3837691"/>
            <a:ext cx="31005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Right-click unnecessary network and click "Disable"</a:t>
            </a:r>
            <a:endParaRPr lang="ko-KR" altLang="en-US" sz="1000">
              <a:solidFill>
                <a:srgbClr val="FF0000"/>
              </a:solidFill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500" y="2129269"/>
            <a:ext cx="1776097" cy="1751198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 bwMode="auto">
          <a:xfrm>
            <a:off x="7079312" y="2150325"/>
            <a:ext cx="1536368" cy="1845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6809419" y="1889678"/>
            <a:ext cx="292068" cy="323165"/>
            <a:chOff x="279805" y="2515549"/>
            <a:chExt cx="292068" cy="323165"/>
          </a:xfrm>
        </p:grpSpPr>
        <p:sp>
          <p:nvSpPr>
            <p:cNvPr id="34" name="타원 33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4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508007" y="1842334"/>
            <a:ext cx="2556491" cy="786612"/>
            <a:chOff x="-5277394" y="4071332"/>
            <a:chExt cx="2556491" cy="786612"/>
          </a:xfrm>
        </p:grpSpPr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77394" y="4071332"/>
              <a:ext cx="2556491" cy="786612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6">
              <a:biLevel thresh="50000"/>
            </a:blip>
            <a:srcRect l="16590" t="76204" r="75460" b="6395"/>
            <a:stretch/>
          </p:blipFill>
          <p:spPr>
            <a:xfrm>
              <a:off x="-4359829" y="4597400"/>
              <a:ext cx="195581" cy="175872"/>
            </a:xfrm>
            <a:prstGeom prst="rect">
              <a:avLst/>
            </a:prstGeom>
          </p:spPr>
        </p:pic>
      </p:grpSp>
      <p:sp>
        <p:nvSpPr>
          <p:cNvPr id="42" name="직사각형 41"/>
          <p:cNvSpPr/>
          <p:nvPr/>
        </p:nvSpPr>
        <p:spPr bwMode="auto">
          <a:xfrm>
            <a:off x="1403118" y="2329716"/>
            <a:ext cx="265879" cy="2771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1111050" y="2221468"/>
            <a:ext cx="292068" cy="323165"/>
            <a:chOff x="279805" y="2515549"/>
            <a:chExt cx="292068" cy="323165"/>
          </a:xfrm>
        </p:grpSpPr>
        <p:sp>
          <p:nvSpPr>
            <p:cNvPr id="48" name="타원 47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1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50" name="직사각형 49"/>
          <p:cNvSpPr/>
          <p:nvPr/>
        </p:nvSpPr>
        <p:spPr bwMode="auto">
          <a:xfrm>
            <a:off x="752484" y="2109931"/>
            <a:ext cx="1867624" cy="1854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460416" y="1932507"/>
            <a:ext cx="292068" cy="323165"/>
            <a:chOff x="279805" y="2515549"/>
            <a:chExt cx="292068" cy="323165"/>
          </a:xfrm>
        </p:grpSpPr>
        <p:sp>
          <p:nvSpPr>
            <p:cNvPr id="52" name="타원 51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2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pic>
        <p:nvPicPr>
          <p:cNvPr id="54" name="그림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62" y="2994013"/>
            <a:ext cx="4456138" cy="3447367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 bwMode="auto">
          <a:xfrm>
            <a:off x="1974402" y="4461870"/>
            <a:ext cx="1949626" cy="31732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1704509" y="4201223"/>
            <a:ext cx="292068" cy="323165"/>
            <a:chOff x="279805" y="2515549"/>
            <a:chExt cx="292068" cy="323165"/>
          </a:xfrm>
        </p:grpSpPr>
        <p:sp>
          <p:nvSpPr>
            <p:cNvPr id="57" name="타원 56"/>
            <p:cNvSpPr/>
            <p:nvPr/>
          </p:nvSpPr>
          <p:spPr bwMode="auto">
            <a:xfrm>
              <a:off x="303919" y="2555212"/>
              <a:ext cx="243840" cy="2438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79805" y="251554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>
                  <a:solidFill>
                    <a:schemeClr val="bg1"/>
                  </a:solidFill>
                </a:rPr>
                <a:t>3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013833" y="1250108"/>
            <a:ext cx="88531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Stabilize your environment by cleaning up unnecessary networks (if you use wireless networks)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0605" y="732976"/>
            <a:ext cx="5021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Guide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Unnecessary Network Cleanup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7098301"/>
      </p:ext>
    </p:extLst>
  </p:cSld>
  <p:clrMapOvr>
    <a:masterClrMapping/>
  </p:clrMapOvr>
</p:sld>
</file>

<file path=ppt/theme/theme1.xml><?xml version="1.0" encoding="utf-8"?>
<a:theme xmlns:a="http://schemas.openxmlformats.org/drawingml/2006/main" name="3_1_27 PPTtemplate_for internal use only">
  <a:themeElements>
    <a:clrScheme name="">
      <a:dk1>
        <a:srgbClr val="1E1E1E"/>
      </a:dk1>
      <a:lt1>
        <a:srgbClr val="FFFFFF"/>
      </a:lt1>
      <a:dk2>
        <a:srgbClr val="1E1E1E"/>
      </a:dk2>
      <a:lt2>
        <a:srgbClr val="616365"/>
      </a:lt2>
      <a:accent1>
        <a:srgbClr val="F7EDD4"/>
      </a:accent1>
      <a:accent2>
        <a:srgbClr val="0018A8"/>
      </a:accent2>
      <a:accent3>
        <a:srgbClr val="FFFFFF"/>
      </a:accent3>
      <a:accent4>
        <a:srgbClr val="181818"/>
      </a:accent4>
      <a:accent5>
        <a:srgbClr val="FAF4E6"/>
      </a:accent5>
      <a:accent6>
        <a:srgbClr val="001598"/>
      </a:accent6>
      <a:hlink>
        <a:srgbClr val="0088CE"/>
      </a:hlink>
      <a:folHlink>
        <a:srgbClr val="00AD83"/>
      </a:folHlink>
    </a:clrScheme>
    <a:fontScheme name="Office 테마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103991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AAAEC7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7EDD4"/>
        </a:accent1>
        <a:accent2>
          <a:srgbClr val="103991"/>
        </a:accent2>
        <a:accent3>
          <a:srgbClr val="FFFFFF"/>
        </a:accent3>
        <a:accent4>
          <a:srgbClr val="2A2A2A"/>
        </a:accent4>
        <a:accent5>
          <a:srgbClr val="FAF4E6"/>
        </a:accent5>
        <a:accent6>
          <a:srgbClr val="0D3383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3_1_27 PPTtemplate_for internal use only</Template>
  <TotalTime>12693</TotalTime>
  <Words>1056</Words>
  <Application>Microsoft Office PowerPoint</Application>
  <PresentationFormat>A4 용지(210x297mm)</PresentationFormat>
  <Paragraphs>183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HY헤드라인M</vt:lpstr>
      <vt:lpstr>MS PGothic</vt:lpstr>
      <vt:lpstr>맑은 고딕</vt:lpstr>
      <vt:lpstr>Arial</vt:lpstr>
      <vt:lpstr>Wingdings</vt:lpstr>
      <vt:lpstr>3_1_27 PPTtemplate_for internal use only</vt:lpstr>
      <vt:lpstr>PowerPoint 프레젠테이션</vt:lpstr>
      <vt:lpstr>SSL-VPN Troubleshooting</vt:lpstr>
      <vt:lpstr>SSL-VPN FAQ 1</vt:lpstr>
      <vt:lpstr>SSL-VPN FAQ 1</vt:lpstr>
      <vt:lpstr>SSL-VPN FAQ 2</vt:lpstr>
      <vt:lpstr>SSL-VPN FAQ 2</vt:lpstr>
      <vt:lpstr>SSL-VPN FAQ 3</vt:lpstr>
      <vt:lpstr>SSL-VPN FAQ 3</vt:lpstr>
      <vt:lpstr>SSL-VPN FAQ 3</vt:lpstr>
      <vt:lpstr>SSL-VPN FAQ 4</vt:lpstr>
      <vt:lpstr>SSL-VPN FAQ 4</vt:lpstr>
      <vt:lpstr>SSL-VPN FAQ 5</vt:lpstr>
      <vt:lpstr>SSL-VPN FAQ 5</vt:lpstr>
      <vt:lpstr>SSL-VPN FAQ 6</vt:lpstr>
      <vt:lpstr>SSL-VPN FAQ 6</vt:lpstr>
      <vt:lpstr>SSL-VPN FAQ 7</vt:lpstr>
      <vt:lpstr>SSL-VPN FAQ 7</vt:lpstr>
      <vt:lpstr>SSL-VPN FAQ 8</vt:lpstr>
      <vt:lpstr>SSL-VPN FAQ 8</vt:lpstr>
      <vt:lpstr>SSL-VPN FAQ 9</vt:lpstr>
      <vt:lpstr>SSL-VPN FAQ 9</vt:lpstr>
    </vt:vector>
  </TitlesOfParts>
  <Company>Doosan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gasiano</dc:creator>
  <cp:lastModifiedBy>이유재/Lee, Youjae(Lee, Youjae)</cp:lastModifiedBy>
  <cp:revision>1424</cp:revision>
  <cp:lastPrinted>2006-08-30T13:33:06Z</cp:lastPrinted>
  <dcterms:created xsi:type="dcterms:W3CDTF">2011-06-08T23:26:03Z</dcterms:created>
  <dcterms:modified xsi:type="dcterms:W3CDTF">2024-04-17T07:45:15Z</dcterms:modified>
</cp:coreProperties>
</file>