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518" r:id="rId3"/>
    <p:sldId id="489" r:id="rId4"/>
    <p:sldId id="464" r:id="rId5"/>
    <p:sldId id="466" r:id="rId6"/>
    <p:sldId id="468" r:id="rId7"/>
    <p:sldId id="506" r:id="rId8"/>
    <p:sldId id="507" r:id="rId9"/>
    <p:sldId id="508" r:id="rId10"/>
    <p:sldId id="408" r:id="rId11"/>
    <p:sldId id="409" r:id="rId12"/>
    <p:sldId id="410" r:id="rId13"/>
    <p:sldId id="411" r:id="rId14"/>
    <p:sldId id="469" r:id="rId15"/>
    <p:sldId id="470" r:id="rId16"/>
    <p:sldId id="495" r:id="rId17"/>
    <p:sldId id="471" r:id="rId18"/>
    <p:sldId id="438" r:id="rId19"/>
    <p:sldId id="473" r:id="rId20"/>
    <p:sldId id="475" r:id="rId21"/>
    <p:sldId id="476" r:id="rId22"/>
    <p:sldId id="477" r:id="rId23"/>
    <p:sldId id="479" r:id="rId24"/>
    <p:sldId id="516" r:id="rId25"/>
    <p:sldId id="517" r:id="rId26"/>
    <p:sldId id="480" r:id="rId27"/>
    <p:sldId id="481" r:id="rId28"/>
    <p:sldId id="482" r:id="rId29"/>
    <p:sldId id="483" r:id="rId30"/>
    <p:sldId id="484" r:id="rId31"/>
    <p:sldId id="485" r:id="rId32"/>
    <p:sldId id="494" r:id="rId33"/>
    <p:sldId id="486" r:id="rId34"/>
    <p:sldId id="487" r:id="rId35"/>
    <p:sldId id="488" r:id="rId36"/>
    <p:sldId id="509" r:id="rId37"/>
    <p:sldId id="510" r:id="rId38"/>
    <p:sldId id="511" r:id="rId39"/>
    <p:sldId id="512" r:id="rId40"/>
    <p:sldId id="513" r:id="rId41"/>
    <p:sldId id="514" r:id="rId42"/>
    <p:sldId id="515" r:id="rId43"/>
    <p:sldId id="505" r:id="rId44"/>
  </p:sldIdLst>
  <p:sldSz cx="9906000" cy="6858000" type="A4"/>
  <p:notesSz cx="9866313" cy="67357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1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1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1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1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56">
          <p15:clr>
            <a:srgbClr val="A4A3A4"/>
          </p15:clr>
        </p15:guide>
        <p15:guide id="2" orient="horz" pos="575">
          <p15:clr>
            <a:srgbClr val="A4A3A4"/>
          </p15:clr>
        </p15:guide>
        <p15:guide id="3" orient="horz" pos="3959">
          <p15:clr>
            <a:srgbClr val="A4A3A4"/>
          </p15:clr>
        </p15:guide>
        <p15:guide id="4" orient="horz" pos="822" userDrawn="1">
          <p15:clr>
            <a:srgbClr val="A4A3A4"/>
          </p15:clr>
        </p15:guide>
        <p15:guide id="5" orient="horz" pos="1253" userDrawn="1">
          <p15:clr>
            <a:srgbClr val="A4A3A4"/>
          </p15:clr>
        </p15:guide>
        <p15:guide id="6" orient="horz" pos="2662">
          <p15:clr>
            <a:srgbClr val="A4A3A4"/>
          </p15:clr>
        </p15:guide>
        <p15:guide id="7" orient="horz" pos="3797">
          <p15:clr>
            <a:srgbClr val="A4A3A4"/>
          </p15:clr>
        </p15:guide>
        <p15:guide id="8" orient="horz" pos="3054">
          <p15:clr>
            <a:srgbClr val="A4A3A4"/>
          </p15:clr>
        </p15:guide>
        <p15:guide id="9" orient="horz" pos="3259">
          <p15:clr>
            <a:srgbClr val="A4A3A4"/>
          </p15:clr>
        </p15:guide>
        <p15:guide id="10" orient="horz" pos="2341" userDrawn="1">
          <p15:clr>
            <a:srgbClr val="A4A3A4"/>
          </p15:clr>
        </p15:guide>
        <p15:guide id="11" pos="3120">
          <p15:clr>
            <a:srgbClr val="A4A3A4"/>
          </p15:clr>
        </p15:guide>
        <p15:guide id="12" pos="612">
          <p15:clr>
            <a:srgbClr val="A4A3A4"/>
          </p15:clr>
        </p15:guide>
        <p15:guide id="13" pos="5735">
          <p15:clr>
            <a:srgbClr val="A4A3A4"/>
          </p15:clr>
        </p15:guide>
        <p15:guide id="14" pos="704">
          <p15:clr>
            <a:srgbClr val="A4A3A4"/>
          </p15:clr>
        </p15:guide>
        <p15:guide id="15" pos="3233">
          <p15:clr>
            <a:srgbClr val="A4A3A4"/>
          </p15:clr>
        </p15:guide>
        <p15:guide id="16" pos="3003">
          <p15:clr>
            <a:srgbClr val="A4A3A4"/>
          </p15:clr>
        </p15:guide>
        <p15:guide id="17" pos="1435">
          <p15:clr>
            <a:srgbClr val="A4A3A4"/>
          </p15:clr>
        </p15:guide>
        <p15:guide id="18" pos="5148">
          <p15:clr>
            <a:srgbClr val="A4A3A4"/>
          </p15:clr>
        </p15:guide>
        <p15:guide id="19" orient="horz" pos="2538">
          <p15:clr>
            <a:srgbClr val="A4A3A4"/>
          </p15:clr>
        </p15:guide>
        <p15:guide id="20" orient="horz" pos="3965">
          <p15:clr>
            <a:srgbClr val="A4A3A4"/>
          </p15:clr>
        </p15:guide>
        <p15:guide id="21" orient="horz" pos="2041">
          <p15:clr>
            <a:srgbClr val="A4A3A4"/>
          </p15:clr>
        </p15:guide>
        <p15:guide id="22" orient="horz" pos="2173">
          <p15:clr>
            <a:srgbClr val="A4A3A4"/>
          </p15:clr>
        </p15:guide>
        <p15:guide id="23" pos="400">
          <p15:clr>
            <a:srgbClr val="A4A3A4"/>
          </p15:clr>
        </p15:guide>
        <p15:guide id="24" pos="58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2" userDrawn="1">
          <p15:clr>
            <a:srgbClr val="A4A3A4"/>
          </p15:clr>
        </p15:guide>
        <p15:guide id="2" pos="31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FFFF0D"/>
    <a:srgbClr val="D4F145"/>
    <a:srgbClr val="BDDCF5"/>
    <a:srgbClr val="CCCCFF"/>
    <a:srgbClr val="99C8EF"/>
    <a:srgbClr val="000066"/>
    <a:srgbClr val="66CCFF"/>
    <a:srgbClr val="FFFFCC"/>
    <a:srgbClr val="1E1E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보통 스타일 4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44" autoAdjust="0"/>
    <p:restoredTop sz="95856" autoAdjust="0"/>
  </p:normalViewPr>
  <p:slideViewPr>
    <p:cSldViewPr snapToGrid="0">
      <p:cViewPr varScale="1">
        <p:scale>
          <a:sx n="83" d="100"/>
          <a:sy n="83" d="100"/>
        </p:scale>
        <p:origin x="1570" y="77"/>
      </p:cViewPr>
      <p:guideLst>
        <p:guide orient="horz" pos="1956"/>
        <p:guide orient="horz" pos="575"/>
        <p:guide orient="horz" pos="3959"/>
        <p:guide orient="horz" pos="822"/>
        <p:guide orient="horz" pos="1253"/>
        <p:guide orient="horz" pos="2662"/>
        <p:guide orient="horz" pos="3797"/>
        <p:guide orient="horz" pos="3054"/>
        <p:guide orient="horz" pos="3259"/>
        <p:guide orient="horz" pos="2341"/>
        <p:guide pos="3120"/>
        <p:guide pos="612"/>
        <p:guide pos="5735"/>
        <p:guide pos="704"/>
        <p:guide pos="3233"/>
        <p:guide pos="3003"/>
        <p:guide pos="1435"/>
        <p:guide pos="5148"/>
        <p:guide orient="horz" pos="2538"/>
        <p:guide orient="horz" pos="3965"/>
        <p:guide orient="horz" pos="2041"/>
        <p:guide orient="horz" pos="2173"/>
        <p:guide pos="400"/>
        <p:guide pos="58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1762" y="58"/>
      </p:cViewPr>
      <p:guideLst>
        <p:guide orient="horz" pos="2122"/>
        <p:guide pos="31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8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589198" y="0"/>
            <a:ext cx="4275402" cy="338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A8515-2AF9-46FD-AE64-954913E92DB1}" type="datetimeFigureOut">
              <a:rPr lang="ko-KR" altLang="en-US" smtClean="0"/>
              <a:t>2020-03-02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397417"/>
            <a:ext cx="4275402" cy="338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589198" y="6397417"/>
            <a:ext cx="4275402" cy="338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1F1DA-6102-402E-95EE-588E06C053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06015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5402" cy="3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89198" y="0"/>
            <a:ext cx="4275402" cy="3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08325" y="504825"/>
            <a:ext cx="3649663" cy="2525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97416"/>
            <a:ext cx="4275402" cy="3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" name="슬라이드 노트 개체 틀 1"/>
          <p:cNvSpPr>
            <a:spLocks noGrp="1"/>
          </p:cNvSpPr>
          <p:nvPr>
            <p:ph type="body" sz="quarter" idx="3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5589198" y="6397417"/>
            <a:ext cx="4275402" cy="338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48292-059C-4E26-993C-B3ED5D0982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56416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48292-059C-4E26-993C-B3ED5D0982AA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43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48292-059C-4E26-993C-B3ED5D0982AA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4692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1" descr="4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13"/>
          <a:stretch>
            <a:fillRect/>
          </a:stretch>
        </p:blipFill>
        <p:spPr bwMode="auto">
          <a:xfrm>
            <a:off x="1588" y="0"/>
            <a:ext cx="538162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6" descr="4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2" b="31096"/>
          <a:stretch>
            <a:fillRect/>
          </a:stretch>
        </p:blipFill>
        <p:spPr bwMode="auto">
          <a:xfrm>
            <a:off x="270669" y="25869"/>
            <a:ext cx="6214214" cy="295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74"/>
          <p:cNvSpPr>
            <a:spLocks noChangeArrowheads="1"/>
          </p:cNvSpPr>
          <p:nvPr userDrawn="1"/>
        </p:nvSpPr>
        <p:spPr bwMode="auto">
          <a:xfrm>
            <a:off x="275020" y="1329463"/>
            <a:ext cx="830263" cy="863600"/>
          </a:xfrm>
          <a:prstGeom prst="wedgeEllipseCallout">
            <a:avLst>
              <a:gd name="adj1" fmla="val 66444"/>
              <a:gd name="adj2" fmla="val 52574"/>
            </a:avLst>
          </a:prstGeom>
          <a:solidFill>
            <a:srgbClr val="C5C5C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77777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ko-KR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5" name="Picture 73" descr="46-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5" t="21533" r="83331" b="70988"/>
          <a:stretch>
            <a:fillRect/>
          </a:stretch>
        </p:blipFill>
        <p:spPr bwMode="auto">
          <a:xfrm>
            <a:off x="422658" y="1570763"/>
            <a:ext cx="623887" cy="51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83"/>
          <p:cNvSpPr>
            <a:spLocks noChangeArrowheads="1"/>
          </p:cNvSpPr>
          <p:nvPr userDrawn="1"/>
        </p:nvSpPr>
        <p:spPr bwMode="auto">
          <a:xfrm>
            <a:off x="2744678" y="25869"/>
            <a:ext cx="922338" cy="935037"/>
          </a:xfrm>
          <a:prstGeom prst="wedgeEllipseCallout">
            <a:avLst>
              <a:gd name="adj1" fmla="val -33819"/>
              <a:gd name="adj2" fmla="val 66468"/>
            </a:avLst>
          </a:prstGeom>
          <a:solidFill>
            <a:srgbClr val="C5C5C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77777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ko-KR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7" name="Picture 77" descr="46-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84" t="15352" r="16913" b="76244"/>
          <a:stretch>
            <a:fillRect/>
          </a:stretch>
        </p:blipFill>
        <p:spPr bwMode="auto">
          <a:xfrm>
            <a:off x="2925653" y="203669"/>
            <a:ext cx="576263" cy="5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84"/>
          <p:cNvSpPr>
            <a:spLocks noChangeArrowheads="1"/>
          </p:cNvSpPr>
          <p:nvPr userDrawn="1"/>
        </p:nvSpPr>
        <p:spPr bwMode="auto">
          <a:xfrm>
            <a:off x="5294560" y="1411248"/>
            <a:ext cx="887412" cy="914400"/>
          </a:xfrm>
          <a:prstGeom prst="wedgeEllipseCallout">
            <a:avLst>
              <a:gd name="adj1" fmla="val -54653"/>
              <a:gd name="adj2" fmla="val 47398"/>
            </a:avLst>
          </a:prstGeom>
          <a:solidFill>
            <a:srgbClr val="C5C5C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77777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ko-KR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9" name="Picture 78" descr="46-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47" t="35310" r="9828" b="55243"/>
          <a:stretch>
            <a:fillRect/>
          </a:stretch>
        </p:blipFill>
        <p:spPr bwMode="auto">
          <a:xfrm>
            <a:off x="5594597" y="1543011"/>
            <a:ext cx="3587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그림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302"/>
          <a:stretch>
            <a:fillRect/>
          </a:stretch>
        </p:blipFill>
        <p:spPr bwMode="auto">
          <a:xfrm>
            <a:off x="805611" y="3793777"/>
            <a:ext cx="2944904" cy="253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그림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" t="13994" b="12357"/>
          <a:stretch>
            <a:fillRect/>
          </a:stretch>
        </p:blipFill>
        <p:spPr bwMode="auto">
          <a:xfrm>
            <a:off x="596257" y="1389464"/>
            <a:ext cx="3503477" cy="405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328" y="246046"/>
            <a:ext cx="916004" cy="429376"/>
          </a:xfrm>
          <a:prstGeom prst="rect">
            <a:avLst/>
          </a:prstGeom>
        </p:spPr>
      </p:pic>
      <p:sp>
        <p:nvSpPr>
          <p:cNvPr id="21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22939" y="63706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56858-9F34-434F-9F90-4D2F417AC8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0581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22939" y="63706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56858-9F34-434F-9F90-4D2F417AC8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8724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069138" y="233363"/>
            <a:ext cx="2125662" cy="578961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92150" y="233363"/>
            <a:ext cx="6224588" cy="578961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22939" y="63706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56858-9F34-434F-9F90-4D2F417AC8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3548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9496" y="1"/>
            <a:ext cx="9515608" cy="83661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194338" y="981075"/>
            <a:ext cx="9517327" cy="554355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22939" y="63706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56858-9F34-434F-9F90-4D2F417AC8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318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22939" y="63706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56858-9F34-434F-9F90-4D2F417AC8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4394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22939" y="63706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56858-9F34-434F-9F90-4D2F417AC8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7001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92150" y="1230313"/>
            <a:ext cx="4175125" cy="4792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19675" y="1230313"/>
            <a:ext cx="4175125" cy="4792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22939" y="63706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56858-9F34-434F-9F90-4D2F417AC8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1521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0"/>
          </p:nvPr>
        </p:nvSpPr>
        <p:spPr>
          <a:xfrm>
            <a:off x="7022939" y="63706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56858-9F34-434F-9F90-4D2F417AC8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0853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22939" y="63706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56858-9F34-434F-9F90-4D2F417AC8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1711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22939" y="63706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56858-9F34-434F-9F90-4D2F417AC8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0345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22939" y="63706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56858-9F34-434F-9F90-4D2F417AC8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8028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22939" y="63706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56858-9F34-434F-9F90-4D2F417AC8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2003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484" y="11213"/>
            <a:ext cx="542818" cy="71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92150" y="233363"/>
            <a:ext cx="8802914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  <a:endParaRPr lang="en-US" altLang="ko-KR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2150" y="1230313"/>
            <a:ext cx="8502650" cy="47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altLang="ko-KR" smtClean="0"/>
          </a:p>
        </p:txBody>
      </p:sp>
      <p:sp>
        <p:nvSpPr>
          <p:cNvPr id="1029" name="Line 8"/>
          <p:cNvSpPr>
            <a:spLocks noChangeShapeType="1"/>
          </p:cNvSpPr>
          <p:nvPr/>
        </p:nvSpPr>
        <p:spPr bwMode="auto">
          <a:xfrm>
            <a:off x="692150" y="700088"/>
            <a:ext cx="902335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14" name="Picture 58" descr="19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27"/>
          <a:stretch>
            <a:fillRect/>
          </a:stretch>
        </p:blipFill>
        <p:spPr bwMode="auto">
          <a:xfrm>
            <a:off x="1588" y="1588"/>
            <a:ext cx="9904412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그림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328" y="246046"/>
            <a:ext cx="916004" cy="429376"/>
          </a:xfrm>
          <a:prstGeom prst="rect">
            <a:avLst/>
          </a:prstGeom>
        </p:spPr>
      </p:pic>
      <p:sp>
        <p:nvSpPr>
          <p:cNvPr id="11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22939" y="63706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56858-9F34-434F-9F90-4D2F417AC80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2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ea typeface="MS PGothic" pitchFamily="34" charset="-128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ea typeface="MS PGothic" pitchFamily="34" charset="-128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ea typeface="MS PGothic" pitchFamily="34" charset="-128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ea typeface="MS PGothic" pitchFamily="34" charset="-128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ea typeface="MS PGothic" pitchFamily="34" charset="-128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ea typeface="MS PGothic" pitchFamily="34" charset="-128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ea typeface="MS PGothic" pitchFamily="34" charset="-128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ea typeface="MS PGothic" pitchFamily="34" charset="-128"/>
        </a:defRPr>
      </a:lvl9pPr>
    </p:titleStyle>
    <p:bodyStyle>
      <a:lvl1pPr marL="180975" indent="-180975" algn="l" rtl="0" eaLnBrk="0" fontAlgn="base" latinLnBrk="1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365125" indent="-182563" algn="l" rtl="0" eaLnBrk="0" fontAlgn="base" latinLnBrk="1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2pPr>
      <a:lvl3pPr marL="552450" indent="-185738" algn="l" rtl="0" eaLnBrk="0" fontAlgn="base" latinLnBrk="1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3pPr>
      <a:lvl4pPr marL="757238" indent="-203200" algn="l" rtl="0" eaLnBrk="0" fontAlgn="base" latinLnBrk="1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1169988" indent="-222250" algn="l" rtl="0" eaLnBrk="0" fontAlgn="base" latinLnBrk="1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1627188" indent="-222250" algn="l" rtl="0" eaLnBrk="1" fontAlgn="base" latinLnBrk="1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084388" indent="-222250" algn="l" rtl="0" eaLnBrk="1" fontAlgn="base" latinLnBrk="1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2541588" indent="-222250" algn="l" rtl="0" eaLnBrk="1" fontAlgn="base" latinLnBrk="1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2998788" indent="-222250" algn="l" rtl="0" eaLnBrk="1" fontAlgn="base" latinLnBrk="1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.hmm21.com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v.hmm21.com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13" Type="http://schemas.openxmlformats.org/officeDocument/2006/relationships/slide" Target="slide43.xml"/><Relationship Id="rId3" Type="http://schemas.openxmlformats.org/officeDocument/2006/relationships/slide" Target="slide10.xml"/><Relationship Id="rId7" Type="http://schemas.openxmlformats.org/officeDocument/2006/relationships/slide" Target="slide19.xml"/><Relationship Id="rId12" Type="http://schemas.openxmlformats.org/officeDocument/2006/relationships/slide" Target="slide3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11" Type="http://schemas.openxmlformats.org/officeDocument/2006/relationships/slide" Target="slide35.xml"/><Relationship Id="rId5" Type="http://schemas.openxmlformats.org/officeDocument/2006/relationships/slide" Target="slide17.xml"/><Relationship Id="rId10" Type="http://schemas.openxmlformats.org/officeDocument/2006/relationships/slide" Target="slide33.xml"/><Relationship Id="rId4" Type="http://schemas.openxmlformats.org/officeDocument/2006/relationships/slide" Target="slide16.xml"/><Relationship Id="rId9" Type="http://schemas.openxmlformats.org/officeDocument/2006/relationships/slide" Target="slide3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v.hmm21.com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v.hmm21.com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rosoft.com/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 txBox="1">
            <a:spLocks noChangeArrowheads="1"/>
          </p:cNvSpPr>
          <p:nvPr/>
        </p:nvSpPr>
        <p:spPr bwMode="auto">
          <a:xfrm>
            <a:off x="4141838" y="4793499"/>
            <a:ext cx="5520533" cy="918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457200" indent="-457200" eaLnBrk="1" hangingPunct="1">
              <a:buFontTx/>
              <a:buChar char="-"/>
            </a:pPr>
            <a:r>
              <a:rPr lang="ko-KR" altLang="en-US" sz="1800" kern="0" dirty="0" smtClean="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본사 원격 대상 </a:t>
            </a:r>
            <a:r>
              <a:rPr lang="en-US" altLang="ko-KR" sz="1800" kern="0" dirty="0" smtClean="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PC/</a:t>
            </a:r>
            <a:r>
              <a:rPr lang="ko-KR" altLang="en-US" sz="1800" kern="0" dirty="0" smtClean="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노트북 사전 환경 설정 필수</a:t>
            </a:r>
            <a:endParaRPr lang="en-US" altLang="ko-KR" sz="1800" kern="0" dirty="0" smtClean="0">
              <a:solidFill>
                <a:srgbClr val="000066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457200" indent="-457200" eaLnBrk="1" hangingPunct="1">
              <a:buFontTx/>
              <a:buChar char="-"/>
            </a:pPr>
            <a:r>
              <a:rPr lang="en-US" altLang="ko-KR" sz="1800" kern="0" dirty="0" err="1" smtClean="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SSLVPN</a:t>
            </a:r>
            <a:r>
              <a:rPr lang="en-US" altLang="ko-KR" sz="1800" kern="0" dirty="0" smtClean="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800" kern="0" dirty="0" smtClean="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필수 접속 프로그램 설치 필수</a:t>
            </a:r>
            <a:endParaRPr lang="ko-KR" altLang="ko-KR" sz="1800" kern="0" dirty="0" smtClean="0">
              <a:solidFill>
                <a:srgbClr val="000066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Rectangle 13"/>
          <p:cNvSpPr txBox="1">
            <a:spLocks noChangeArrowheads="1"/>
          </p:cNvSpPr>
          <p:nvPr/>
        </p:nvSpPr>
        <p:spPr bwMode="auto">
          <a:xfrm>
            <a:off x="3121892" y="3225254"/>
            <a:ext cx="6284842" cy="918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ko-KR" sz="3200" kern="0" smtClean="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HMM </a:t>
            </a:r>
            <a:r>
              <a:rPr lang="ko-KR" altLang="en-US" sz="3200" kern="0" smtClean="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본사 시스템 </a:t>
            </a:r>
            <a:r>
              <a:rPr lang="en-US" altLang="ko-KR" sz="3200" kern="0" smtClean="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3200" kern="0" smtClean="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접속 가이드</a:t>
            </a:r>
            <a:endParaRPr lang="en-US" altLang="ko-KR" sz="3200" kern="0" smtClean="0">
              <a:solidFill>
                <a:srgbClr val="000066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 eaLnBrk="1" hangingPunct="1"/>
            <a:r>
              <a:rPr lang="en-US" altLang="ko-KR" sz="2300" kern="0" smtClean="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2300" kern="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본사</a:t>
            </a:r>
            <a:r>
              <a:rPr lang="en-US" altLang="ko-KR" sz="2300" kern="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_</a:t>
            </a:r>
            <a:r>
              <a:rPr lang="ko-KR" altLang="en-US" sz="2300" kern="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개인 </a:t>
            </a:r>
            <a:r>
              <a:rPr lang="en-US" altLang="ko-KR" sz="2300" kern="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PC</a:t>
            </a:r>
            <a:r>
              <a:rPr lang="ko-KR" altLang="en-US" sz="2300" kern="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로 본사 사무실 </a:t>
            </a:r>
            <a:r>
              <a:rPr lang="en-US" altLang="ko-KR" sz="2300" kern="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PC</a:t>
            </a:r>
            <a:r>
              <a:rPr lang="ko-KR" altLang="en-US" sz="2300" kern="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에 접속가이드</a:t>
            </a:r>
            <a:r>
              <a:rPr lang="en-US" altLang="ko-KR" sz="2300" kern="0" smtClean="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ko-KR" altLang="ko-KR" sz="2300" kern="0" dirty="0" smtClean="0">
              <a:solidFill>
                <a:srgbClr val="000066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C56858-9F34-434F-9F90-4D2F417AC801}" type="slidenum">
              <a:rPr lang="ko-KR" altLang="en-US" smtClean="0"/>
              <a:t>1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200" y="1969200"/>
            <a:ext cx="7923549" cy="4222800"/>
          </a:xfrm>
          <a:prstGeom prst="rect">
            <a:avLst/>
          </a:prstGeom>
        </p:spPr>
      </p:pic>
      <p:sp>
        <p:nvSpPr>
          <p:cNvPr id="7" name="TextBox 140"/>
          <p:cNvSpPr txBox="1">
            <a:spLocks noChangeArrowheads="1"/>
          </p:cNvSpPr>
          <p:nvPr/>
        </p:nvSpPr>
        <p:spPr bwMode="auto">
          <a:xfrm>
            <a:off x="578820" y="246063"/>
            <a:ext cx="61706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접속 환경 구성</a:t>
            </a:r>
            <a:r>
              <a:rPr lang="en-US" altLang="ko-KR" sz="20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자택 </a:t>
            </a:r>
            <a:r>
              <a:rPr lang="en-US" altLang="ko-KR" sz="2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PC </a:t>
            </a:r>
            <a:r>
              <a:rPr lang="en-US" altLang="ko-KR" sz="20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Windows 10)</a:t>
            </a:r>
            <a:endParaRPr lang="en-US" altLang="ko-KR" sz="2000" b="1" kern="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0605" y="732976"/>
            <a:ext cx="2223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2000" smtClean="0">
                <a:latin typeface="맑은 고딕" pitchFamily="50" charset="-127"/>
                <a:ea typeface="맑은 고딕" pitchFamily="50" charset="-127"/>
              </a:rPr>
              <a:t>SSL-VPN </a:t>
            </a:r>
            <a:r>
              <a:rPr lang="ko-KR" altLang="en-US" sz="2000" smtClean="0">
                <a:latin typeface="맑은 고딕" pitchFamily="50" charset="-127"/>
                <a:ea typeface="맑은 고딕" pitchFamily="50" charset="-127"/>
              </a:rPr>
              <a:t>접속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직사각형 2"/>
          <p:cNvSpPr/>
          <p:nvPr/>
        </p:nvSpPr>
        <p:spPr bwMode="auto">
          <a:xfrm>
            <a:off x="4748075" y="4026876"/>
            <a:ext cx="2083548" cy="55391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" name="모서리가 둥근 사각형 설명선 5"/>
          <p:cNvSpPr/>
          <p:nvPr/>
        </p:nvSpPr>
        <p:spPr bwMode="auto">
          <a:xfrm>
            <a:off x="2403471" y="3078119"/>
            <a:ext cx="4428152" cy="452893"/>
          </a:xfrm>
          <a:prstGeom prst="wedgeRoundRectCallout">
            <a:avLst>
              <a:gd name="adj1" fmla="val 43328"/>
              <a:gd name="adj2" fmla="val 137142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Username(</a:t>
            </a:r>
            <a:r>
              <a:rPr lang="ko-KR" altLang="en-US" sz="10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사번</a:t>
            </a:r>
            <a:r>
              <a:rPr lang="ko-KR" altLang="en-US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hmm0000</a:t>
            </a:r>
            <a:r>
              <a:rPr lang="ko-KR" altLang="en-US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or </a:t>
            </a:r>
            <a:r>
              <a:rPr lang="ko-KR" altLang="en-US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메일주소 </a:t>
            </a:r>
            <a:r>
              <a:rPr lang="en-US" altLang="ko-KR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hmm@hmm21.com) </a:t>
            </a:r>
            <a:r>
              <a:rPr lang="ko-KR" altLang="en-US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및 </a:t>
            </a:r>
            <a:r>
              <a:rPr lang="en-US" altLang="ko-KR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Password(</a:t>
            </a:r>
            <a:r>
              <a:rPr lang="ko-KR" altLang="en-US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메일 및 포탈 </a:t>
            </a:r>
            <a:r>
              <a:rPr lang="en-US" altLang="ko-KR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password</a:t>
            </a:r>
            <a:r>
              <a:rPr lang="ko-KR" altLang="en-US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와 동일</a:t>
            </a:r>
            <a:r>
              <a:rPr lang="en-US" altLang="ko-KR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입력 후 </a:t>
            </a:r>
            <a:r>
              <a:rPr lang="en-US" altLang="ko-KR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Log on </a:t>
            </a:r>
            <a:r>
              <a:rPr lang="ko-KR" altLang="en-US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클릭</a:t>
            </a:r>
            <a:endParaRPr kumimoji="0" lang="ko-KR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3833" y="1250108"/>
            <a:ext cx="47019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현대상선 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SSL VPN 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로그인 페이지 접속 및 로그인</a:t>
            </a:r>
            <a: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접속 주소 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  <a:hlinkClick r:id="rId3"/>
              </a:rPr>
              <a:t>https://v.hmm21.com</a:t>
            </a:r>
            <a:endParaRPr lang="en-US" altLang="ko-KR" sz="15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1409929" y="2101362"/>
            <a:ext cx="1403609" cy="18393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2813538" y="1900981"/>
            <a:ext cx="255198" cy="263039"/>
            <a:chOff x="1983958" y="4440892"/>
            <a:chExt cx="255198" cy="263039"/>
          </a:xfrm>
        </p:grpSpPr>
        <p:sp>
          <p:nvSpPr>
            <p:cNvPr id="12" name="타원 11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83958" y="4440892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smtClean="0">
                  <a:solidFill>
                    <a:srgbClr val="FF0000"/>
                  </a:solidFill>
                </a:rPr>
                <a:t>1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6831623" y="3839198"/>
            <a:ext cx="255198" cy="263039"/>
            <a:chOff x="1983958" y="4440892"/>
            <a:chExt cx="255198" cy="263039"/>
          </a:xfrm>
        </p:grpSpPr>
        <p:sp>
          <p:nvSpPr>
            <p:cNvPr id="15" name="타원 14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983958" y="4440892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smtClean="0">
                  <a:solidFill>
                    <a:srgbClr val="FF0000"/>
                  </a:solidFill>
                </a:rPr>
                <a:t>2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C56858-9F34-434F-9F90-4D2F417AC801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837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200" y="1969200"/>
            <a:ext cx="7923551" cy="4222800"/>
          </a:xfrm>
          <a:prstGeom prst="rect">
            <a:avLst/>
          </a:prstGeom>
        </p:spPr>
      </p:pic>
      <p:sp>
        <p:nvSpPr>
          <p:cNvPr id="7" name="TextBox 140"/>
          <p:cNvSpPr txBox="1">
            <a:spLocks noChangeArrowheads="1"/>
          </p:cNvSpPr>
          <p:nvPr/>
        </p:nvSpPr>
        <p:spPr bwMode="auto">
          <a:xfrm>
            <a:off x="578820" y="246063"/>
            <a:ext cx="61706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접속 환경 구성</a:t>
            </a:r>
            <a:r>
              <a:rPr lang="en-US" altLang="ko-KR" sz="20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자택 </a:t>
            </a:r>
            <a:r>
              <a:rPr lang="en-US" altLang="ko-KR" sz="2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PC </a:t>
            </a:r>
            <a:r>
              <a:rPr lang="en-US" altLang="ko-KR" sz="20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Windows 10)</a:t>
            </a:r>
            <a:endParaRPr lang="en-US" altLang="ko-KR" sz="2000" b="1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0605" y="732976"/>
            <a:ext cx="2223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2000" smtClean="0">
                <a:latin typeface="맑은 고딕" pitchFamily="50" charset="-127"/>
                <a:ea typeface="맑은 고딕" pitchFamily="50" charset="-127"/>
              </a:rPr>
              <a:t>SSL-VPN </a:t>
            </a:r>
            <a:r>
              <a:rPr lang="ko-KR" altLang="en-US" sz="2000" smtClean="0">
                <a:latin typeface="맑은 고딕" pitchFamily="50" charset="-127"/>
                <a:ea typeface="맑은 고딕" pitchFamily="50" charset="-127"/>
              </a:rPr>
              <a:t>접속</a:t>
            </a:r>
            <a:endParaRPr lang="en-US" altLang="ko-KR" sz="2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3833" y="1250108"/>
            <a:ext cx="301717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SSL-VPN Agent(plug-in) 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설치</a:t>
            </a:r>
            <a:endParaRPr lang="ko-KR" altLang="en-US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모서리가 둥근 사각형 설명선 5"/>
          <p:cNvSpPr/>
          <p:nvPr/>
        </p:nvSpPr>
        <p:spPr bwMode="auto">
          <a:xfrm>
            <a:off x="1487055" y="4915809"/>
            <a:ext cx="2119828" cy="427289"/>
          </a:xfrm>
          <a:prstGeom prst="wedgeRoundRectCallout">
            <a:avLst>
              <a:gd name="adj1" fmla="val 48523"/>
              <a:gd name="adj2" fmla="val -100212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최초 접속 </a:t>
            </a:r>
            <a:r>
              <a:rPr lang="en-US" altLang="ko-KR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PC</a:t>
            </a:r>
            <a:r>
              <a:rPr lang="ko-KR" altLang="en-US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의 경우 </a:t>
            </a:r>
            <a:endParaRPr lang="en-US" altLang="ko-KR" sz="10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SSL-VPN</a:t>
            </a:r>
            <a:r>
              <a:rPr lang="ko-KR" altLang="en-US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Agent</a:t>
            </a:r>
            <a:r>
              <a:rPr lang="ko-KR" altLang="en-US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를 설치</a:t>
            </a:r>
            <a:endParaRPr kumimoji="0" lang="ko-KR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직사각형 7"/>
          <p:cNvSpPr/>
          <p:nvPr/>
        </p:nvSpPr>
        <p:spPr bwMode="auto">
          <a:xfrm>
            <a:off x="3606882" y="4547331"/>
            <a:ext cx="485675" cy="18619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4164221" y="4415811"/>
            <a:ext cx="255198" cy="263039"/>
            <a:chOff x="1983958" y="4440892"/>
            <a:chExt cx="255198" cy="263039"/>
          </a:xfrm>
        </p:grpSpPr>
        <p:sp>
          <p:nvSpPr>
            <p:cNvPr id="11" name="타원 10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83958" y="4440892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smtClean="0">
                  <a:solidFill>
                    <a:srgbClr val="FF0000"/>
                  </a:solidFill>
                </a:rPr>
                <a:t>3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C56858-9F34-434F-9F90-4D2F417AC801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013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200" y="1969200"/>
            <a:ext cx="7923551" cy="4222800"/>
          </a:xfrm>
          <a:prstGeom prst="rect">
            <a:avLst/>
          </a:prstGeom>
        </p:spPr>
      </p:pic>
      <p:sp>
        <p:nvSpPr>
          <p:cNvPr id="7" name="TextBox 140"/>
          <p:cNvSpPr txBox="1">
            <a:spLocks noChangeArrowheads="1"/>
          </p:cNvSpPr>
          <p:nvPr/>
        </p:nvSpPr>
        <p:spPr bwMode="auto">
          <a:xfrm>
            <a:off x="578820" y="246063"/>
            <a:ext cx="61706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접속 환경 구성</a:t>
            </a:r>
            <a:r>
              <a:rPr lang="en-US" altLang="ko-KR" sz="20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자택 </a:t>
            </a:r>
            <a:r>
              <a:rPr lang="en-US" altLang="ko-KR" sz="2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PC </a:t>
            </a:r>
            <a:r>
              <a:rPr lang="en-US" altLang="ko-KR" sz="20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Windows 10)</a:t>
            </a:r>
            <a:endParaRPr lang="en-US" altLang="ko-KR" sz="2000" b="1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0605" y="732976"/>
            <a:ext cx="2223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2000" smtClean="0">
                <a:latin typeface="맑은 고딕" pitchFamily="50" charset="-127"/>
                <a:ea typeface="맑은 고딕" pitchFamily="50" charset="-127"/>
              </a:rPr>
              <a:t>SSL-VPN </a:t>
            </a:r>
            <a:r>
              <a:rPr lang="ko-KR" altLang="en-US" sz="2000" smtClean="0">
                <a:latin typeface="맑은 고딕" pitchFamily="50" charset="-127"/>
                <a:ea typeface="맑은 고딕" pitchFamily="50" charset="-127"/>
              </a:rPr>
              <a:t>접속</a:t>
            </a:r>
            <a:endParaRPr lang="en-US" altLang="ko-KR" sz="2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3833" y="1250108"/>
            <a:ext cx="301717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SSL-VPN Agent(plug-in) 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설치</a:t>
            </a:r>
            <a:endParaRPr lang="ko-KR" altLang="en-US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모서리가 둥근 사각형 설명선 5"/>
          <p:cNvSpPr/>
          <p:nvPr/>
        </p:nvSpPr>
        <p:spPr bwMode="auto">
          <a:xfrm>
            <a:off x="6397167" y="5153113"/>
            <a:ext cx="2397735" cy="427289"/>
          </a:xfrm>
          <a:prstGeom prst="wedgeRoundRectCallout">
            <a:avLst>
              <a:gd name="adj1" fmla="val -32911"/>
              <a:gd name="adj2" fmla="val 133788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실행 또는 저장을 선택하여 </a:t>
            </a:r>
            <a:r>
              <a:rPr lang="en-US" altLang="ko-KR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AGEE_setup.exe(Plug-in) </a:t>
            </a: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설치</a:t>
            </a:r>
            <a:endParaRPr kumimoji="0" lang="ko-KR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직사각형 7"/>
          <p:cNvSpPr/>
          <p:nvPr/>
        </p:nvSpPr>
        <p:spPr bwMode="auto">
          <a:xfrm>
            <a:off x="6169357" y="5960497"/>
            <a:ext cx="1041088" cy="18619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7204993" y="5754681"/>
            <a:ext cx="255198" cy="263039"/>
            <a:chOff x="1983958" y="4440892"/>
            <a:chExt cx="255198" cy="263039"/>
          </a:xfrm>
        </p:grpSpPr>
        <p:sp>
          <p:nvSpPr>
            <p:cNvPr id="13" name="타원 12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83958" y="4440892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smtClean="0">
                  <a:solidFill>
                    <a:srgbClr val="FF0000"/>
                  </a:solidFill>
                </a:rPr>
                <a:t>4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C56858-9F34-434F-9F90-4D2F417AC801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449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/>
          <p:cNvPicPr/>
          <p:nvPr/>
        </p:nvPicPr>
        <p:blipFill>
          <a:blip r:embed="rId2"/>
          <a:stretch>
            <a:fillRect/>
          </a:stretch>
        </p:blipFill>
        <p:spPr>
          <a:xfrm>
            <a:off x="763809" y="1795621"/>
            <a:ext cx="3240000" cy="253747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423" y="2440491"/>
            <a:ext cx="3240000" cy="2533091"/>
          </a:xfrm>
          <a:prstGeom prst="rect">
            <a:avLst/>
          </a:prstGeom>
        </p:spPr>
      </p:pic>
      <p:pic>
        <p:nvPicPr>
          <p:cNvPr id="20" name="그림 19"/>
          <p:cNvPicPr/>
          <p:nvPr/>
        </p:nvPicPr>
        <p:blipFill>
          <a:blip r:embed="rId4"/>
          <a:stretch>
            <a:fillRect/>
          </a:stretch>
        </p:blipFill>
        <p:spPr>
          <a:xfrm>
            <a:off x="5865040" y="3465006"/>
            <a:ext cx="3240912" cy="2523656"/>
          </a:xfrm>
          <a:prstGeom prst="rect">
            <a:avLst/>
          </a:prstGeom>
        </p:spPr>
      </p:pic>
      <p:sp>
        <p:nvSpPr>
          <p:cNvPr id="7" name="TextBox 140"/>
          <p:cNvSpPr txBox="1">
            <a:spLocks noChangeArrowheads="1"/>
          </p:cNvSpPr>
          <p:nvPr/>
        </p:nvSpPr>
        <p:spPr bwMode="auto">
          <a:xfrm>
            <a:off x="578820" y="246063"/>
            <a:ext cx="61706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접속 환경 구성</a:t>
            </a:r>
            <a:r>
              <a:rPr lang="en-US" altLang="ko-KR" sz="20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자택 </a:t>
            </a:r>
            <a:r>
              <a:rPr lang="en-US" altLang="ko-KR" sz="2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PC </a:t>
            </a:r>
            <a:r>
              <a:rPr lang="en-US" altLang="ko-KR" sz="20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Windows 10)</a:t>
            </a:r>
            <a:endParaRPr lang="en-US" altLang="ko-KR" sz="2000" b="1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0605" y="732976"/>
            <a:ext cx="21451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2000" smtClean="0">
                <a:latin typeface="맑은 고딕" pitchFamily="50" charset="-127"/>
                <a:ea typeface="맑은 고딕" pitchFamily="50" charset="-127"/>
              </a:rPr>
              <a:t>SSL-VPN </a:t>
            </a:r>
            <a:r>
              <a:rPr lang="ko-KR" altLang="en-US" sz="2000" smtClean="0">
                <a:latin typeface="맑은 고딕" pitchFamily="50" charset="-127"/>
                <a:ea typeface="맑은 고딕" pitchFamily="50" charset="-127"/>
              </a:rPr>
              <a:t>접속</a:t>
            </a:r>
            <a:endParaRPr lang="en-US" altLang="ko-KR" sz="2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3833" y="1250108"/>
            <a:ext cx="292676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SSLVPN 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Agent(plug-in) 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설치</a:t>
            </a:r>
            <a:endParaRPr lang="ko-KR" altLang="en-US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03809" y="1795621"/>
            <a:ext cx="76174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인스톨</a:t>
            </a:r>
            <a:endParaRPr lang="ko-KR" altLang="en-US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87423" y="2441326"/>
            <a:ext cx="76174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설치중</a:t>
            </a:r>
            <a:endParaRPr lang="ko-KR" altLang="en-US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96625" y="3465841"/>
            <a:ext cx="56938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완료</a:t>
            </a:r>
            <a:endParaRPr lang="ko-KR" altLang="en-US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99512" y="4804086"/>
            <a:ext cx="105990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PC 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재부팅</a:t>
            </a:r>
            <a:endParaRPr lang="ko-KR" altLang="en-US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직사각형 17"/>
          <p:cNvSpPr/>
          <p:nvPr/>
        </p:nvSpPr>
        <p:spPr bwMode="auto">
          <a:xfrm>
            <a:off x="2602992" y="4066032"/>
            <a:ext cx="725424" cy="19507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1" name="직사각형 20"/>
          <p:cNvSpPr/>
          <p:nvPr/>
        </p:nvSpPr>
        <p:spPr bwMode="auto">
          <a:xfrm>
            <a:off x="7869936" y="5730230"/>
            <a:ext cx="548640" cy="18289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3748611" y="1795621"/>
            <a:ext cx="255198" cy="263039"/>
            <a:chOff x="1983958" y="4440892"/>
            <a:chExt cx="255198" cy="263039"/>
          </a:xfrm>
        </p:grpSpPr>
        <p:sp>
          <p:nvSpPr>
            <p:cNvPr id="23" name="타원 22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983958" y="4440892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smtClean="0">
                  <a:solidFill>
                    <a:srgbClr val="FF0000"/>
                  </a:solidFill>
                </a:rPr>
                <a:t>5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6264324" y="2471388"/>
            <a:ext cx="255198" cy="263039"/>
            <a:chOff x="1983958" y="4440892"/>
            <a:chExt cx="255198" cy="263039"/>
          </a:xfrm>
        </p:grpSpPr>
        <p:sp>
          <p:nvSpPr>
            <p:cNvPr id="26" name="타원 25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983958" y="4440892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smtClean="0">
                  <a:solidFill>
                    <a:srgbClr val="FF0000"/>
                  </a:solidFill>
                </a:rPr>
                <a:t>6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grpSp>
        <p:nvGrpSpPr>
          <p:cNvPr id="28" name="그룹 27"/>
          <p:cNvGrpSpPr/>
          <p:nvPr/>
        </p:nvGrpSpPr>
        <p:grpSpPr>
          <a:xfrm>
            <a:off x="8575638" y="3495903"/>
            <a:ext cx="255198" cy="263039"/>
            <a:chOff x="1983958" y="4440892"/>
            <a:chExt cx="255198" cy="263039"/>
          </a:xfrm>
        </p:grpSpPr>
        <p:sp>
          <p:nvSpPr>
            <p:cNvPr id="29" name="타원 28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983958" y="4440892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smtClean="0">
                  <a:solidFill>
                    <a:srgbClr val="FF0000"/>
                  </a:solidFill>
                </a:rPr>
                <a:t>7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8575638" y="4842062"/>
            <a:ext cx="255198" cy="263039"/>
            <a:chOff x="1983958" y="4440892"/>
            <a:chExt cx="255198" cy="263039"/>
          </a:xfrm>
        </p:grpSpPr>
        <p:sp>
          <p:nvSpPr>
            <p:cNvPr id="32" name="타원 31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983958" y="4440892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smtClean="0">
                  <a:solidFill>
                    <a:srgbClr val="FF0000"/>
                  </a:solidFill>
                </a:rPr>
                <a:t>8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C56858-9F34-434F-9F90-4D2F417AC801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919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200" y="1969200"/>
            <a:ext cx="7923549" cy="4222800"/>
          </a:xfrm>
          <a:prstGeom prst="rect">
            <a:avLst/>
          </a:prstGeom>
        </p:spPr>
      </p:pic>
      <p:sp>
        <p:nvSpPr>
          <p:cNvPr id="7" name="TextBox 140"/>
          <p:cNvSpPr txBox="1">
            <a:spLocks noChangeArrowheads="1"/>
          </p:cNvSpPr>
          <p:nvPr/>
        </p:nvSpPr>
        <p:spPr bwMode="auto">
          <a:xfrm>
            <a:off x="578820" y="246063"/>
            <a:ext cx="61706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SSL-VPN </a:t>
            </a:r>
            <a:r>
              <a:rPr lang="ko-KR" altLang="en-US" sz="20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접속 </a:t>
            </a:r>
            <a:r>
              <a:rPr lang="ko-KR" altLang="en-US" sz="2000" b="1" kern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방법</a:t>
            </a:r>
            <a:r>
              <a:rPr lang="en-US" altLang="ko-KR" sz="2000" b="1" kern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자택 </a:t>
            </a:r>
            <a:r>
              <a:rPr lang="en-US" altLang="ko-KR" sz="2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PC </a:t>
            </a:r>
            <a:r>
              <a:rPr lang="en-US" altLang="ko-KR" sz="20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Windows 10)</a:t>
            </a:r>
            <a:endParaRPr lang="en-US" altLang="ko-KR" sz="2000" b="1" kern="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0605" y="732976"/>
            <a:ext cx="21451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2000" smtClean="0">
                <a:latin typeface="맑은 고딕" pitchFamily="50" charset="-127"/>
                <a:ea typeface="맑은 고딕" pitchFamily="50" charset="-127"/>
              </a:rPr>
              <a:t>SSL-VPN </a:t>
            </a:r>
            <a:r>
              <a:rPr lang="ko-KR" altLang="en-US" sz="2000" smtClean="0">
                <a:latin typeface="맑은 고딕" pitchFamily="50" charset="-127"/>
                <a:ea typeface="맑은 고딕" pitchFamily="50" charset="-127"/>
              </a:rPr>
              <a:t>접속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직사각형 2"/>
          <p:cNvSpPr/>
          <p:nvPr/>
        </p:nvSpPr>
        <p:spPr bwMode="auto">
          <a:xfrm>
            <a:off x="4748075" y="4026876"/>
            <a:ext cx="2083548" cy="55391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" name="모서리가 둥근 사각형 설명선 5"/>
          <p:cNvSpPr/>
          <p:nvPr/>
        </p:nvSpPr>
        <p:spPr bwMode="auto">
          <a:xfrm>
            <a:off x="2403471" y="3078119"/>
            <a:ext cx="4428152" cy="452893"/>
          </a:xfrm>
          <a:prstGeom prst="wedgeRoundRectCallout">
            <a:avLst>
              <a:gd name="adj1" fmla="val 43328"/>
              <a:gd name="adj2" fmla="val 137142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Username(</a:t>
            </a:r>
            <a:r>
              <a:rPr lang="ko-KR" altLang="en-US" sz="10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사번</a:t>
            </a:r>
            <a:r>
              <a:rPr lang="ko-KR" altLang="en-US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hmm0000</a:t>
            </a:r>
            <a:r>
              <a:rPr lang="ko-KR" altLang="en-US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or </a:t>
            </a:r>
            <a:r>
              <a:rPr lang="ko-KR" altLang="en-US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메일주소 </a:t>
            </a:r>
            <a:r>
              <a:rPr lang="en-US" altLang="ko-KR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hmm@hmm21.com) </a:t>
            </a:r>
            <a:r>
              <a:rPr lang="ko-KR" altLang="en-US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및 </a:t>
            </a:r>
            <a:r>
              <a:rPr lang="en-US" altLang="ko-KR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Password(</a:t>
            </a:r>
            <a:r>
              <a:rPr lang="ko-KR" altLang="en-US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메일 및 포탈 </a:t>
            </a:r>
            <a:r>
              <a:rPr lang="en-US" altLang="ko-KR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password</a:t>
            </a:r>
            <a:r>
              <a:rPr lang="ko-KR" altLang="en-US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와 동일</a:t>
            </a:r>
            <a:r>
              <a:rPr lang="en-US" altLang="ko-KR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입력 후 </a:t>
            </a:r>
            <a:r>
              <a:rPr lang="en-US" altLang="ko-KR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Log on </a:t>
            </a:r>
            <a:r>
              <a:rPr lang="ko-KR" altLang="en-US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클릭</a:t>
            </a:r>
            <a:endParaRPr kumimoji="0" lang="ko-KR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3833" y="1250108"/>
            <a:ext cx="47019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현대상선 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SSL VPN 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로그인 페이지 접속 및 로그인</a:t>
            </a:r>
            <a: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접속 주소 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  <a:hlinkClick r:id="rId3"/>
              </a:rPr>
              <a:t>https://v.hmm21.com</a:t>
            </a:r>
            <a:endParaRPr lang="en-US" altLang="ko-KR" sz="15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1409929" y="2101362"/>
            <a:ext cx="1403609" cy="18393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2813538" y="1900981"/>
            <a:ext cx="255198" cy="263039"/>
            <a:chOff x="1983958" y="4440892"/>
            <a:chExt cx="255198" cy="263039"/>
          </a:xfrm>
        </p:grpSpPr>
        <p:sp>
          <p:nvSpPr>
            <p:cNvPr id="11" name="타원 10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83958" y="4440892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smtClean="0">
                  <a:solidFill>
                    <a:srgbClr val="FF0000"/>
                  </a:solidFill>
                </a:rPr>
                <a:t>1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6831623" y="3839198"/>
            <a:ext cx="255198" cy="263039"/>
            <a:chOff x="1983958" y="4440892"/>
            <a:chExt cx="255198" cy="263039"/>
          </a:xfrm>
        </p:grpSpPr>
        <p:sp>
          <p:nvSpPr>
            <p:cNvPr id="14" name="타원 13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83958" y="4440892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smtClean="0">
                  <a:solidFill>
                    <a:srgbClr val="FF0000"/>
                  </a:solidFill>
                </a:rPr>
                <a:t>2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C56858-9F34-434F-9F90-4D2F417AC801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433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/>
          <p:nvPr/>
        </p:nvPicPr>
        <p:blipFill>
          <a:blip r:embed="rId2"/>
          <a:stretch>
            <a:fillRect/>
          </a:stretch>
        </p:blipFill>
        <p:spPr>
          <a:xfrm>
            <a:off x="1013833" y="1969200"/>
            <a:ext cx="5731510" cy="4320540"/>
          </a:xfrm>
          <a:prstGeom prst="rect">
            <a:avLst/>
          </a:prstGeom>
        </p:spPr>
      </p:pic>
      <p:sp>
        <p:nvSpPr>
          <p:cNvPr id="7" name="TextBox 140"/>
          <p:cNvSpPr txBox="1">
            <a:spLocks noChangeArrowheads="1"/>
          </p:cNvSpPr>
          <p:nvPr/>
        </p:nvSpPr>
        <p:spPr bwMode="auto">
          <a:xfrm>
            <a:off x="578820" y="246063"/>
            <a:ext cx="61706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SSL-VPN </a:t>
            </a:r>
            <a:r>
              <a:rPr lang="ko-KR" altLang="en-US" sz="20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접속 </a:t>
            </a:r>
            <a:r>
              <a:rPr lang="ko-KR" altLang="en-US" sz="2000" b="1" kern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방법</a:t>
            </a:r>
            <a:r>
              <a:rPr lang="en-US" altLang="ko-KR" sz="2000" b="1" kern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자택 </a:t>
            </a:r>
            <a:r>
              <a:rPr lang="en-US" altLang="ko-KR" sz="2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PC </a:t>
            </a:r>
            <a:r>
              <a:rPr lang="en-US" altLang="ko-KR" sz="20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Windows 10)</a:t>
            </a:r>
            <a:endParaRPr lang="en-US" altLang="ko-KR" sz="2000" b="1" kern="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0605" y="732976"/>
            <a:ext cx="2223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2000" smtClean="0">
                <a:latin typeface="맑은 고딕" pitchFamily="50" charset="-127"/>
                <a:ea typeface="맑은 고딕" pitchFamily="50" charset="-127"/>
              </a:rPr>
              <a:t>SSL-VPN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접속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직사각형 2"/>
          <p:cNvSpPr/>
          <p:nvPr/>
        </p:nvSpPr>
        <p:spPr bwMode="auto">
          <a:xfrm>
            <a:off x="5182416" y="5807594"/>
            <a:ext cx="238576" cy="25792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" name="모서리가 둥근 사각형 설명선 5"/>
          <p:cNvSpPr/>
          <p:nvPr/>
        </p:nvSpPr>
        <p:spPr bwMode="auto">
          <a:xfrm>
            <a:off x="5420992" y="5204460"/>
            <a:ext cx="2580008" cy="284729"/>
          </a:xfrm>
          <a:prstGeom prst="wedgeRoundRectCallout">
            <a:avLst>
              <a:gd name="adj1" fmla="val -49768"/>
              <a:gd name="adj2" fmla="val 150602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해당 </a:t>
            </a:r>
            <a:r>
              <a:rPr lang="en-US" altLang="ko-KR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Icon</a:t>
            </a: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 활성화 되었는지 확인</a:t>
            </a:r>
            <a:endParaRPr kumimoji="0" lang="ko-KR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3833" y="1250108"/>
            <a:ext cx="48796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현대상선 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SSL VPN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로그인 페이지 접속 및 로그인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아래와 같은 화면이 나올때까지 대기</a:t>
            </a:r>
            <a:endParaRPr lang="en-US" altLang="ko-KR" sz="15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5495778" y="5725630"/>
            <a:ext cx="255198" cy="263039"/>
            <a:chOff x="1983958" y="4440892"/>
            <a:chExt cx="255198" cy="263039"/>
          </a:xfrm>
        </p:grpSpPr>
        <p:sp>
          <p:nvSpPr>
            <p:cNvPr id="15" name="타원 14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983958" y="4440892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smtClean="0">
                  <a:solidFill>
                    <a:srgbClr val="FF0000"/>
                  </a:solidFill>
                </a:rPr>
                <a:t>4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C56858-9F34-434F-9F90-4D2F417AC801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603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r="42815" b="4776"/>
          <a:stretch/>
        </p:blipFill>
        <p:spPr>
          <a:xfrm>
            <a:off x="4946357" y="2087563"/>
            <a:ext cx="4811101" cy="4266938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00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환경 확인</a:t>
            </a:r>
            <a:r>
              <a:rPr lang="en-US" altLang="ko-KR" sz="200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00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자택 </a:t>
            </a:r>
            <a:r>
              <a:rPr lang="en-US" altLang="ko-KR" sz="200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PC</a:t>
            </a:r>
            <a:r>
              <a:rPr lang="ko-KR" altLang="en-US" sz="200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Windows 10)</a:t>
            </a:r>
            <a:endParaRPr lang="ko-KR" altLang="en-US" sz="2000"/>
          </a:p>
        </p:txBody>
      </p:sp>
      <p:sp>
        <p:nvSpPr>
          <p:cNvPr id="5" name="TextBox 4"/>
          <p:cNvSpPr txBox="1"/>
          <p:nvPr/>
        </p:nvSpPr>
        <p:spPr>
          <a:xfrm>
            <a:off x="600605" y="732976"/>
            <a:ext cx="2800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2000" smtClean="0">
                <a:latin typeface="맑은 고딕" pitchFamily="50" charset="-127"/>
                <a:ea typeface="맑은 고딕" pitchFamily="50" charset="-127"/>
              </a:rPr>
              <a:t>Windows </a:t>
            </a:r>
            <a:r>
              <a:rPr lang="ko-KR" altLang="en-US" sz="2000" smtClean="0">
                <a:latin typeface="맑은 고딕" pitchFamily="50" charset="-127"/>
                <a:ea typeface="맑은 고딕" pitchFamily="50" charset="-127"/>
              </a:rPr>
              <a:t>버전 확인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3833" y="1250108"/>
            <a:ext cx="217399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Windows </a:t>
            </a: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버전 확인</a:t>
            </a:r>
            <a:endParaRPr lang="en-US" altLang="ko-KR" sz="15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40" name="그림 39"/>
          <p:cNvPicPr/>
          <p:nvPr/>
        </p:nvPicPr>
        <p:blipFill rotWithShape="1">
          <a:blip r:embed="rId3"/>
          <a:srcRect r="36146" b="762"/>
          <a:stretch/>
        </p:blipFill>
        <p:spPr>
          <a:xfrm>
            <a:off x="1013833" y="2087563"/>
            <a:ext cx="3659767" cy="4304001"/>
          </a:xfrm>
          <a:prstGeom prst="rect">
            <a:avLst/>
          </a:prstGeom>
        </p:spPr>
      </p:pic>
      <p:sp>
        <p:nvSpPr>
          <p:cNvPr id="41" name="모서리가 둥근 사각형 설명선 40"/>
          <p:cNvSpPr/>
          <p:nvPr/>
        </p:nvSpPr>
        <p:spPr bwMode="auto">
          <a:xfrm>
            <a:off x="1215367" y="5606131"/>
            <a:ext cx="1712560" cy="585787"/>
          </a:xfrm>
          <a:prstGeom prst="wedgeRoundRectCallout">
            <a:avLst>
              <a:gd name="adj1" fmla="val 32097"/>
              <a:gd name="adj2" fmla="val -77303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내 </a:t>
            </a:r>
            <a:r>
              <a:rPr lang="en-US" altLang="ko-KR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PC </a:t>
            </a: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실행하여 하단의 하얀 빈공간 우클릭 후</a:t>
            </a:r>
            <a:endParaRPr lang="en-US" altLang="ko-KR" sz="1000" b="1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속성 클릭</a:t>
            </a:r>
            <a:endParaRPr kumimoji="0" lang="ko-KR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2" name="직사각형 41"/>
          <p:cNvSpPr/>
          <p:nvPr/>
        </p:nvSpPr>
        <p:spPr bwMode="auto">
          <a:xfrm>
            <a:off x="2668299" y="5260811"/>
            <a:ext cx="1626610" cy="180478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4" name="모서리가 둥근 사각형 설명선 43"/>
          <p:cNvSpPr/>
          <p:nvPr/>
        </p:nvSpPr>
        <p:spPr bwMode="auto">
          <a:xfrm>
            <a:off x="8053896" y="3418249"/>
            <a:ext cx="1712560" cy="285533"/>
          </a:xfrm>
          <a:prstGeom prst="wedgeRoundRectCallout">
            <a:avLst>
              <a:gd name="adj1" fmla="val -83320"/>
              <a:gd name="adj2" fmla="val -55229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Windows </a:t>
            </a: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버전 확인</a:t>
            </a:r>
            <a:endParaRPr kumimoji="0" lang="ko-KR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5" name="직사각형 44"/>
          <p:cNvSpPr/>
          <p:nvPr/>
        </p:nvSpPr>
        <p:spPr bwMode="auto">
          <a:xfrm>
            <a:off x="6687241" y="3121890"/>
            <a:ext cx="978941" cy="210127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46" name="그룹 45"/>
          <p:cNvGrpSpPr/>
          <p:nvPr/>
        </p:nvGrpSpPr>
        <p:grpSpPr>
          <a:xfrm>
            <a:off x="4275286" y="4997772"/>
            <a:ext cx="255198" cy="263039"/>
            <a:chOff x="1983958" y="4440892"/>
            <a:chExt cx="255198" cy="263039"/>
          </a:xfrm>
        </p:grpSpPr>
        <p:sp>
          <p:nvSpPr>
            <p:cNvPr id="47" name="타원 46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983958" y="4440892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smtClean="0">
                  <a:solidFill>
                    <a:srgbClr val="FF0000"/>
                  </a:solidFill>
                </a:rPr>
                <a:t>1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grpSp>
        <p:nvGrpSpPr>
          <p:cNvPr id="52" name="그룹 51"/>
          <p:cNvGrpSpPr/>
          <p:nvPr/>
        </p:nvGrpSpPr>
        <p:grpSpPr>
          <a:xfrm>
            <a:off x="7666182" y="2858851"/>
            <a:ext cx="255198" cy="263039"/>
            <a:chOff x="1983958" y="4440892"/>
            <a:chExt cx="255198" cy="263039"/>
          </a:xfrm>
        </p:grpSpPr>
        <p:sp>
          <p:nvSpPr>
            <p:cNvPr id="53" name="타원 52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983958" y="4440892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smtClean="0">
                  <a:solidFill>
                    <a:srgbClr val="FF0000"/>
                  </a:solidFill>
                </a:rPr>
                <a:t>2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sp>
        <p:nvSpPr>
          <p:cNvPr id="8" name="슬라이드 번호 개체 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C56858-9F34-434F-9F90-4D2F417AC801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490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/>
          <p:nvPr/>
        </p:nvPicPr>
        <p:blipFill rotWithShape="1">
          <a:blip r:embed="rId3"/>
          <a:srcRect r="52584"/>
          <a:stretch/>
        </p:blipFill>
        <p:spPr>
          <a:xfrm>
            <a:off x="1013833" y="1997140"/>
            <a:ext cx="2717658" cy="4292600"/>
          </a:xfrm>
          <a:prstGeom prst="rect">
            <a:avLst/>
          </a:prstGeom>
        </p:spPr>
      </p:pic>
      <p:sp>
        <p:nvSpPr>
          <p:cNvPr id="7" name="TextBox 140"/>
          <p:cNvSpPr txBox="1">
            <a:spLocks noChangeArrowheads="1"/>
          </p:cNvSpPr>
          <p:nvPr/>
        </p:nvSpPr>
        <p:spPr bwMode="auto">
          <a:xfrm>
            <a:off x="578820" y="246063"/>
            <a:ext cx="61706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1" kern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원격</a:t>
            </a:r>
            <a:r>
              <a:rPr lang="en-US" altLang="ko-KR" sz="2000" b="1" kern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0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접속 </a:t>
            </a:r>
            <a:r>
              <a:rPr lang="ko-KR" altLang="en-US" sz="2000" b="1" kern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방법</a:t>
            </a:r>
            <a:r>
              <a:rPr lang="en-US" altLang="ko-KR" sz="2000" b="1" kern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자택 </a:t>
            </a:r>
            <a:r>
              <a:rPr lang="en-US" altLang="ko-KR" sz="2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PC </a:t>
            </a:r>
            <a:r>
              <a:rPr lang="en-US" altLang="ko-KR" sz="20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Windows 10)</a:t>
            </a:r>
            <a:endParaRPr lang="en-US" altLang="ko-KR" sz="2000" b="1" kern="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0605" y="732976"/>
            <a:ext cx="2045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sz="2000" smtClean="0">
                <a:latin typeface="맑은 고딕" pitchFamily="50" charset="-127"/>
                <a:ea typeface="맑은 고딕" pitchFamily="50" charset="-127"/>
              </a:rPr>
              <a:t>사내 </a:t>
            </a:r>
            <a:r>
              <a:rPr lang="en-US" altLang="ko-KR" sz="2000" smtClean="0">
                <a:latin typeface="맑은 고딕" pitchFamily="50" charset="-127"/>
                <a:ea typeface="맑은 고딕" pitchFamily="50" charset="-127"/>
              </a:rPr>
              <a:t>PC </a:t>
            </a:r>
            <a:r>
              <a:rPr lang="ko-KR" altLang="en-US" sz="2000" smtClean="0">
                <a:latin typeface="맑은 고딕" pitchFamily="50" charset="-127"/>
                <a:ea typeface="맑은 고딕" pitchFamily="50" charset="-127"/>
              </a:rPr>
              <a:t>접속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모서리가 둥근 사각형 설명선 5"/>
          <p:cNvSpPr/>
          <p:nvPr/>
        </p:nvSpPr>
        <p:spPr bwMode="auto">
          <a:xfrm>
            <a:off x="2131025" y="3673662"/>
            <a:ext cx="2580008" cy="284729"/>
          </a:xfrm>
          <a:prstGeom prst="wedgeRoundRectCallout">
            <a:avLst>
              <a:gd name="adj1" fmla="val -43682"/>
              <a:gd name="adj2" fmla="val -115399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원격 데스크톱 연결</a:t>
            </a:r>
            <a:r>
              <a:rPr lang="en-US" altLang="ko-KR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“ </a:t>
            </a: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실행</a:t>
            </a:r>
            <a:endParaRPr kumimoji="0" lang="ko-KR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3833" y="1250108"/>
            <a:ext cx="673133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원격 데스크톱 연결</a:t>
            </a:r>
            <a:r>
              <a:rPr lang="en-US" altLang="ko-KR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을 이용한 사내 </a:t>
            </a:r>
            <a:r>
              <a:rPr lang="en-US" altLang="ko-KR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PC </a:t>
            </a: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접속</a:t>
            </a:r>
            <a:endParaRPr lang="en-US" altLang="ko-KR" sz="150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50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“Windows </a:t>
            </a:r>
            <a:r>
              <a:rPr lang="en-US" altLang="ko-KR" sz="150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10 </a:t>
            </a:r>
            <a:r>
              <a:rPr lang="en-US" altLang="ko-KR" sz="150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Home”</a:t>
            </a:r>
            <a:r>
              <a:rPr lang="ko-KR" altLang="en-US" sz="150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 사용중이면서 원격 데스크톱 실행이 안되는 경우</a:t>
            </a:r>
            <a:r>
              <a:rPr lang="en-US" altLang="ko-KR" sz="150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50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50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36 ~ 42 Page </a:t>
            </a:r>
            <a:r>
              <a:rPr lang="ko-KR" altLang="en-US" sz="150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참고</a:t>
            </a:r>
            <a:endParaRPr lang="en-US" altLang="ko-KR" sz="150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1331803" y="6065520"/>
            <a:ext cx="820270" cy="22422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" name="직사각형 12"/>
          <p:cNvSpPr/>
          <p:nvPr/>
        </p:nvSpPr>
        <p:spPr bwMode="auto">
          <a:xfrm>
            <a:off x="1331802" y="3011054"/>
            <a:ext cx="1598447" cy="443345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9430" y="4205286"/>
            <a:ext cx="3419475" cy="2581275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9430" y="1835490"/>
            <a:ext cx="3552825" cy="2124075"/>
          </a:xfrm>
          <a:prstGeom prst="rect">
            <a:avLst/>
          </a:prstGeom>
        </p:spPr>
      </p:pic>
      <p:sp>
        <p:nvSpPr>
          <p:cNvPr id="16" name="모서리가 둥근 사각형 설명선 15"/>
          <p:cNvSpPr/>
          <p:nvPr/>
        </p:nvSpPr>
        <p:spPr bwMode="auto">
          <a:xfrm>
            <a:off x="6232196" y="3143299"/>
            <a:ext cx="2580008" cy="284729"/>
          </a:xfrm>
          <a:prstGeom prst="wedgeRoundRectCallout">
            <a:avLst>
              <a:gd name="adj1" fmla="val -39028"/>
              <a:gd name="adj2" fmla="val -99179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확인한 사내 </a:t>
            </a:r>
            <a:r>
              <a:rPr lang="en-US" altLang="ko-KR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IP </a:t>
            </a: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주소 입력</a:t>
            </a:r>
            <a:endParaRPr kumimoji="0" lang="ko-KR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직사각형 16"/>
          <p:cNvSpPr/>
          <p:nvPr/>
        </p:nvSpPr>
        <p:spPr bwMode="auto">
          <a:xfrm>
            <a:off x="6442922" y="3688873"/>
            <a:ext cx="718896" cy="27069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8" name="직사각형 17"/>
          <p:cNvSpPr/>
          <p:nvPr/>
        </p:nvSpPr>
        <p:spPr bwMode="auto">
          <a:xfrm>
            <a:off x="5006011" y="2740365"/>
            <a:ext cx="1620098" cy="26785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9" name="직사각형 18"/>
          <p:cNvSpPr/>
          <p:nvPr/>
        </p:nvSpPr>
        <p:spPr bwMode="auto">
          <a:xfrm>
            <a:off x="4862063" y="4992878"/>
            <a:ext cx="2487659" cy="68618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0" name="모서리가 둥근 사각형 설명선 19"/>
          <p:cNvSpPr/>
          <p:nvPr/>
        </p:nvSpPr>
        <p:spPr bwMode="auto">
          <a:xfrm>
            <a:off x="6553201" y="3967257"/>
            <a:ext cx="3352799" cy="859579"/>
          </a:xfrm>
          <a:prstGeom prst="wedgeRoundRectCallout">
            <a:avLst>
              <a:gd name="adj1" fmla="val -68880"/>
              <a:gd name="adj2" fmla="val 67255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1000" b="1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본사 </a:t>
            </a:r>
            <a:r>
              <a:rPr lang="en-US" altLang="ko-KR" sz="1000" b="1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HMM </a:t>
            </a:r>
            <a:r>
              <a:rPr lang="ko-KR" altLang="en-US" sz="1000" b="1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인직원 </a:t>
            </a:r>
            <a:r>
              <a:rPr lang="en-US" altLang="ko-KR" sz="1000" b="1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그룹웨어 </a:t>
            </a:r>
            <a:r>
              <a:rPr lang="en-US" altLang="ko-KR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ID/PW</a:t>
            </a: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를 입력하며</a:t>
            </a:r>
            <a:r>
              <a:rPr lang="en-US" altLang="ko-KR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ID</a:t>
            </a: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는</a:t>
            </a:r>
            <a:r>
              <a:rPr lang="en-US" altLang="ko-KR" sz="1000" b="1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HYUNDAI\hmm</a:t>
            </a: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사번 형식으로 입력</a:t>
            </a:r>
            <a:endParaRPr lang="en-US" altLang="ko-KR" sz="1000" b="1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1000" b="1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1000" b="1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본사 외 </a:t>
            </a:r>
            <a:r>
              <a:rPr lang="en-US" altLang="ko-KR" sz="1000" b="1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HMM </a:t>
            </a:r>
            <a:r>
              <a:rPr lang="ko-KR" altLang="en-US" sz="1000" b="1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임직원 및 외부직원 </a:t>
            </a:r>
            <a:r>
              <a:rPr lang="en-US" altLang="ko-KR" sz="1000" b="1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6 ~ 8 Page</a:t>
            </a: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에서 확인 및 설정한 계정 </a:t>
            </a:r>
            <a:r>
              <a:rPr lang="en-US" altLang="ko-KR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ID / PW </a:t>
            </a: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입력</a:t>
            </a:r>
            <a:endParaRPr lang="en-US" altLang="ko-KR" sz="1000" b="1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직사각형 20"/>
          <p:cNvSpPr/>
          <p:nvPr/>
        </p:nvSpPr>
        <p:spPr bwMode="auto">
          <a:xfrm>
            <a:off x="4404864" y="6325607"/>
            <a:ext cx="1644955" cy="318187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2" name="모서리가 둥근 사각형 설명선 21"/>
          <p:cNvSpPr/>
          <p:nvPr/>
        </p:nvSpPr>
        <p:spPr bwMode="auto">
          <a:xfrm>
            <a:off x="5821591" y="5884274"/>
            <a:ext cx="1798409" cy="237092"/>
          </a:xfrm>
          <a:prstGeom prst="wedgeRoundRectCallout">
            <a:avLst>
              <a:gd name="adj1" fmla="val -41360"/>
              <a:gd name="adj2" fmla="val 115716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확인</a:t>
            </a:r>
            <a:r>
              <a:rPr lang="en-US" altLang="ko-KR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” </a:t>
            </a: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클릭하여 연결</a:t>
            </a:r>
            <a:endParaRPr lang="en-US" altLang="ko-KR" sz="1000" b="1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2164739" y="5868451"/>
            <a:ext cx="255198" cy="263039"/>
            <a:chOff x="1983958" y="4440892"/>
            <a:chExt cx="255198" cy="263039"/>
          </a:xfrm>
        </p:grpSpPr>
        <p:sp>
          <p:nvSpPr>
            <p:cNvPr id="24" name="타원 23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983958" y="4440892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smtClean="0">
                  <a:solidFill>
                    <a:srgbClr val="FF0000"/>
                  </a:solidFill>
                </a:rPr>
                <a:t>3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2845111" y="2772903"/>
            <a:ext cx="255198" cy="263039"/>
            <a:chOff x="1983958" y="4440892"/>
            <a:chExt cx="255198" cy="263039"/>
          </a:xfrm>
        </p:grpSpPr>
        <p:sp>
          <p:nvSpPr>
            <p:cNvPr id="27" name="타원 26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83958" y="4440892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smtClean="0">
                  <a:solidFill>
                    <a:srgbClr val="FF0000"/>
                  </a:solidFill>
                </a:rPr>
                <a:t>4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6634143" y="2517292"/>
            <a:ext cx="255198" cy="263039"/>
            <a:chOff x="1983958" y="4440892"/>
            <a:chExt cx="255198" cy="263039"/>
          </a:xfrm>
        </p:grpSpPr>
        <p:sp>
          <p:nvSpPr>
            <p:cNvPr id="30" name="타원 29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983958" y="4440892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>
                  <a:solidFill>
                    <a:srgbClr val="FF0000"/>
                  </a:solidFill>
                </a:rPr>
                <a:t>5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grpSp>
        <p:nvGrpSpPr>
          <p:cNvPr id="32" name="그룹 31"/>
          <p:cNvGrpSpPr/>
          <p:nvPr/>
        </p:nvGrpSpPr>
        <p:grpSpPr>
          <a:xfrm>
            <a:off x="7094524" y="3430757"/>
            <a:ext cx="255198" cy="263039"/>
            <a:chOff x="1983958" y="4440892"/>
            <a:chExt cx="255198" cy="263039"/>
          </a:xfrm>
        </p:grpSpPr>
        <p:sp>
          <p:nvSpPr>
            <p:cNvPr id="33" name="타원 32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983958" y="4440892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>
                  <a:solidFill>
                    <a:srgbClr val="FF0000"/>
                  </a:solidFill>
                </a:rPr>
                <a:t>6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grpSp>
        <p:nvGrpSpPr>
          <p:cNvPr id="35" name="그룹 34"/>
          <p:cNvGrpSpPr/>
          <p:nvPr/>
        </p:nvGrpSpPr>
        <p:grpSpPr>
          <a:xfrm>
            <a:off x="7364802" y="4805109"/>
            <a:ext cx="255198" cy="263039"/>
            <a:chOff x="1983958" y="4440892"/>
            <a:chExt cx="255198" cy="263039"/>
          </a:xfrm>
        </p:grpSpPr>
        <p:sp>
          <p:nvSpPr>
            <p:cNvPr id="36" name="타원 35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983958" y="4440892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smtClean="0">
                  <a:solidFill>
                    <a:srgbClr val="FF0000"/>
                  </a:solidFill>
                </a:rPr>
                <a:t>7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grpSp>
        <p:nvGrpSpPr>
          <p:cNvPr id="38" name="그룹 37"/>
          <p:cNvGrpSpPr/>
          <p:nvPr/>
        </p:nvGrpSpPr>
        <p:grpSpPr>
          <a:xfrm>
            <a:off x="6130764" y="6161069"/>
            <a:ext cx="255198" cy="263039"/>
            <a:chOff x="1982966" y="4440892"/>
            <a:chExt cx="255198" cy="263039"/>
          </a:xfrm>
        </p:grpSpPr>
        <p:sp>
          <p:nvSpPr>
            <p:cNvPr id="39" name="타원 38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982966" y="4440892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000" smtClean="0">
                  <a:solidFill>
                    <a:srgbClr val="FF0000"/>
                  </a:solidFill>
                </a:rPr>
                <a:t>8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C56858-9F34-434F-9F90-4D2F417AC801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220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200" y="1969200"/>
            <a:ext cx="7923551" cy="4222800"/>
          </a:xfrm>
          <a:prstGeom prst="rect">
            <a:avLst/>
          </a:prstGeom>
        </p:spPr>
      </p:pic>
      <p:sp>
        <p:nvSpPr>
          <p:cNvPr id="7" name="TextBox 140"/>
          <p:cNvSpPr txBox="1">
            <a:spLocks noChangeArrowheads="1"/>
          </p:cNvSpPr>
          <p:nvPr/>
        </p:nvSpPr>
        <p:spPr bwMode="auto">
          <a:xfrm>
            <a:off x="578820" y="246063"/>
            <a:ext cx="61706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SSL-VPN </a:t>
            </a:r>
            <a:r>
              <a:rPr lang="ko-KR" altLang="en-US" sz="20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접속 </a:t>
            </a:r>
            <a:r>
              <a:rPr lang="ko-KR" altLang="en-US" sz="2000" b="1" kern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해제 방법</a:t>
            </a:r>
            <a:r>
              <a:rPr lang="en-US" altLang="ko-KR" sz="2000" b="1" kern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자택 </a:t>
            </a:r>
            <a:r>
              <a:rPr lang="en-US" altLang="ko-KR" sz="2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PC </a:t>
            </a:r>
            <a:r>
              <a:rPr lang="en-US" altLang="ko-KR" sz="20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Windows 10)</a:t>
            </a:r>
            <a:endParaRPr lang="en-US" altLang="ko-KR" sz="2000" b="1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0605" y="732976"/>
            <a:ext cx="27478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2000" smtClean="0">
                <a:latin typeface="맑은 고딕" pitchFamily="50" charset="-127"/>
                <a:ea typeface="맑은 고딕" pitchFamily="50" charset="-127"/>
              </a:rPr>
              <a:t>SSL-VPN </a:t>
            </a:r>
            <a:r>
              <a:rPr lang="ko-KR" altLang="en-US" sz="2000" smtClean="0">
                <a:latin typeface="맑은 고딕" pitchFamily="50" charset="-127"/>
                <a:ea typeface="맑은 고딕" pitchFamily="50" charset="-127"/>
              </a:rPr>
              <a:t>접속 해제</a:t>
            </a:r>
            <a:endParaRPr lang="en-US" altLang="ko-KR" sz="2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3833" y="1250108"/>
            <a:ext cx="440697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업무 종료 후 </a:t>
            </a:r>
            <a:r>
              <a:rPr lang="en-US" altLang="ko-KR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SSL-VPN 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로그아웃 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5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웹브라우저</a:t>
            </a:r>
            <a:endParaRPr lang="ko-KR" altLang="en-US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직사각형 7"/>
          <p:cNvSpPr/>
          <p:nvPr/>
        </p:nvSpPr>
        <p:spPr bwMode="auto">
          <a:xfrm>
            <a:off x="7970217" y="2773392"/>
            <a:ext cx="973654" cy="18730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" name="모서리가 둥근 사각형 설명선 8"/>
          <p:cNvSpPr/>
          <p:nvPr/>
        </p:nvSpPr>
        <p:spPr bwMode="auto">
          <a:xfrm>
            <a:off x="6585618" y="3211020"/>
            <a:ext cx="2353133" cy="291208"/>
          </a:xfrm>
          <a:prstGeom prst="wedgeRoundRectCallout">
            <a:avLst>
              <a:gd name="adj1" fmla="val 31498"/>
              <a:gd name="adj2" fmla="val -139638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웹 브라우저에서 </a:t>
            </a:r>
            <a:r>
              <a:rPr lang="en-US" altLang="ko-KR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Log Off</a:t>
            </a: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를 클릭</a:t>
            </a:r>
            <a:endParaRPr kumimoji="0" lang="ko-KR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C56858-9F34-434F-9F90-4D2F417AC801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534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/>
          <p:cNvPicPr/>
          <p:nvPr/>
        </p:nvPicPr>
        <p:blipFill>
          <a:blip r:embed="rId2"/>
          <a:stretch>
            <a:fillRect/>
          </a:stretch>
        </p:blipFill>
        <p:spPr>
          <a:xfrm>
            <a:off x="1012301" y="2153772"/>
            <a:ext cx="3223260" cy="4126221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0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접속 환경 구성</a:t>
            </a:r>
            <a:r>
              <a:rPr lang="en-US" altLang="ko-KR" sz="20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0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사내 </a:t>
            </a:r>
            <a:r>
              <a:rPr lang="en-US" altLang="ko-KR" sz="20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PC : Windows 7)</a:t>
            </a:r>
            <a:endParaRPr lang="ko-KR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00605" y="732976"/>
            <a:ext cx="13484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2000" smtClean="0">
                <a:latin typeface="맑은 고딕" pitchFamily="50" charset="-127"/>
                <a:ea typeface="맑은 고딕" pitchFamily="50" charset="-127"/>
              </a:rPr>
              <a:t>IP </a:t>
            </a:r>
            <a:r>
              <a:rPr lang="ko-KR" altLang="en-US" sz="2000" smtClean="0">
                <a:latin typeface="맑은 고딕" pitchFamily="50" charset="-127"/>
                <a:ea typeface="맑은 고딕" pitchFamily="50" charset="-127"/>
              </a:rPr>
              <a:t>확인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3833" y="1250108"/>
            <a:ext cx="36150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명령 프롬포트</a:t>
            </a:r>
            <a:r>
              <a:rPr lang="en-US" altLang="ko-KR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를 통한 본인 </a:t>
            </a:r>
            <a:r>
              <a:rPr lang="en-US" altLang="ko-KR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IP </a:t>
            </a: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확인</a:t>
            </a:r>
            <a:endParaRPr lang="en-US" altLang="ko-KR" sz="15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직사각형 8"/>
          <p:cNvSpPr/>
          <p:nvPr/>
        </p:nvSpPr>
        <p:spPr bwMode="auto">
          <a:xfrm>
            <a:off x="1142538" y="2438400"/>
            <a:ext cx="1359530" cy="32327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" name="모서리가 둥근 사각형 설명선 11"/>
          <p:cNvSpPr/>
          <p:nvPr/>
        </p:nvSpPr>
        <p:spPr bwMode="auto">
          <a:xfrm>
            <a:off x="2593805" y="4984645"/>
            <a:ext cx="1712560" cy="461717"/>
          </a:xfrm>
          <a:prstGeom prst="wedgeRoundRectCallout">
            <a:avLst>
              <a:gd name="adj1" fmla="val -95091"/>
              <a:gd name="adj2" fmla="val 94412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cmd </a:t>
            </a:r>
            <a:r>
              <a:rPr kumimoji="0" lang="ko-KR" alt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입력 후 </a:t>
            </a:r>
            <a:endParaRPr kumimoji="0" lang="en-US" altLang="ko-KR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cmd</a:t>
            </a:r>
            <a:r>
              <a:rPr kumimoji="0" lang="ko-KR" alt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실행</a:t>
            </a:r>
            <a:endParaRPr kumimoji="0" lang="ko-KR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7168" y="2153773"/>
            <a:ext cx="5193607" cy="3132652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 bwMode="auto">
          <a:xfrm>
            <a:off x="5451873" y="2761672"/>
            <a:ext cx="884272" cy="206703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6" name="모서리가 둥근 사각형 설명선 15"/>
          <p:cNvSpPr/>
          <p:nvPr/>
        </p:nvSpPr>
        <p:spPr bwMode="auto">
          <a:xfrm>
            <a:off x="8114219" y="3986156"/>
            <a:ext cx="1458089" cy="615108"/>
          </a:xfrm>
          <a:prstGeom prst="wedgeRoundRectCallout">
            <a:avLst>
              <a:gd name="adj1" fmla="val -82672"/>
              <a:gd name="adj2" fmla="val -60341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IPv4 </a:t>
            </a: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주소 의 </a:t>
            </a:r>
            <a:r>
              <a:rPr lang="en-US" altLang="ko-KR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IP </a:t>
            </a: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확인</a:t>
            </a:r>
            <a:endParaRPr lang="en-US" altLang="ko-KR" sz="1000" b="1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10.21.x.x </a:t>
            </a: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로 구성 됨</a:t>
            </a:r>
            <a:endParaRPr lang="en-US" altLang="ko-KR" sz="1000" b="1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본사 인원에 한함</a:t>
            </a:r>
            <a:r>
              <a:rPr lang="en-US" altLang="ko-KR" sz="1000" b="1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sz="1000" b="1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직사각형 16"/>
          <p:cNvSpPr/>
          <p:nvPr/>
        </p:nvSpPr>
        <p:spPr bwMode="auto">
          <a:xfrm>
            <a:off x="4498110" y="3851146"/>
            <a:ext cx="3140363" cy="135009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5" name="모서리가 둥근 사각형 설명선 14"/>
          <p:cNvSpPr/>
          <p:nvPr/>
        </p:nvSpPr>
        <p:spPr bwMode="auto">
          <a:xfrm>
            <a:off x="7110893" y="2892265"/>
            <a:ext cx="1281341" cy="220389"/>
          </a:xfrm>
          <a:prstGeom prst="wedgeRoundRectCallout">
            <a:avLst>
              <a:gd name="adj1" fmla="val -112444"/>
              <a:gd name="adj2" fmla="val -62372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Ipconfig </a:t>
            </a:r>
            <a:r>
              <a:rPr kumimoji="0" lang="ko-KR" alt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입력 후 엔터</a:t>
            </a:r>
            <a:endParaRPr kumimoji="0" lang="ko-KR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2516076" y="2239329"/>
            <a:ext cx="255198" cy="263039"/>
            <a:chOff x="1983958" y="4440892"/>
            <a:chExt cx="255198" cy="263039"/>
          </a:xfrm>
        </p:grpSpPr>
        <p:sp>
          <p:nvSpPr>
            <p:cNvPr id="20" name="타원 19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83958" y="4440892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smtClean="0">
                  <a:solidFill>
                    <a:srgbClr val="FF0000"/>
                  </a:solidFill>
                </a:rPr>
                <a:t>2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1619932" y="5446362"/>
            <a:ext cx="255198" cy="263039"/>
            <a:chOff x="1983958" y="4440892"/>
            <a:chExt cx="255198" cy="263039"/>
          </a:xfrm>
        </p:grpSpPr>
        <p:sp>
          <p:nvSpPr>
            <p:cNvPr id="23" name="타원 22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983958" y="4440892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smtClean="0">
                  <a:solidFill>
                    <a:srgbClr val="FF0000"/>
                  </a:solidFill>
                </a:rPr>
                <a:t>1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sp>
        <p:nvSpPr>
          <p:cNvPr id="25" name="직사각형 24"/>
          <p:cNvSpPr/>
          <p:nvPr/>
        </p:nvSpPr>
        <p:spPr bwMode="auto">
          <a:xfrm>
            <a:off x="1036284" y="5608320"/>
            <a:ext cx="575578" cy="28442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6350153" y="2592416"/>
            <a:ext cx="255198" cy="263039"/>
            <a:chOff x="1983958" y="4440892"/>
            <a:chExt cx="255198" cy="263039"/>
          </a:xfrm>
        </p:grpSpPr>
        <p:sp>
          <p:nvSpPr>
            <p:cNvPr id="27" name="타원 26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83958" y="4440892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smtClean="0">
                  <a:solidFill>
                    <a:srgbClr val="FF0000"/>
                  </a:solidFill>
                </a:rPr>
                <a:t>3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7682554" y="3560859"/>
            <a:ext cx="255198" cy="263039"/>
            <a:chOff x="1983958" y="4440892"/>
            <a:chExt cx="255198" cy="263039"/>
          </a:xfrm>
        </p:grpSpPr>
        <p:sp>
          <p:nvSpPr>
            <p:cNvPr id="30" name="타원 29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983958" y="4440892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smtClean="0">
                  <a:solidFill>
                    <a:srgbClr val="FF0000"/>
                  </a:solidFill>
                </a:rPr>
                <a:t>4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sp>
        <p:nvSpPr>
          <p:cNvPr id="7" name="슬라이드 번호 개체 틀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C56858-9F34-434F-9F90-4D2F417AC801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565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500" smtClean="0"/>
              <a:t>목차</a:t>
            </a:r>
            <a:endParaRPr lang="ko-KR" altLang="en-US" sz="250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92150" y="783272"/>
            <a:ext cx="8502650" cy="5587363"/>
          </a:xfrm>
        </p:spPr>
        <p:txBody>
          <a:bodyPr/>
          <a:lstStyle/>
          <a:p>
            <a:r>
              <a:rPr lang="ko-KR" altLang="en-US" sz="2300">
                <a:hlinkClick r:id="rId2" action="ppaction://hlinksldjump"/>
              </a:rPr>
              <a:t>접속 환경 </a:t>
            </a:r>
            <a:r>
              <a:rPr lang="ko-KR" altLang="en-US" sz="2300">
                <a:hlinkClick r:id="rId2" action="ppaction://hlinksldjump"/>
              </a:rPr>
              <a:t>구성</a:t>
            </a:r>
            <a:r>
              <a:rPr lang="en-US" altLang="ko-KR" sz="2300" smtClean="0">
                <a:hlinkClick r:id="rId2" action="ppaction://hlinksldjump"/>
              </a:rPr>
              <a:t>(Widows10</a:t>
            </a:r>
            <a:r>
              <a:rPr lang="en-US" altLang="ko-KR" sz="2300">
                <a:hlinkClick r:id="rId2" action="ppaction://hlinksldjump"/>
              </a:rPr>
              <a:t>)		</a:t>
            </a:r>
            <a:r>
              <a:rPr lang="en-US" altLang="ko-KR" sz="2300">
                <a:hlinkClick r:id="rId2" action="ppaction://hlinksldjump"/>
              </a:rPr>
              <a:t>	</a:t>
            </a:r>
            <a:r>
              <a:rPr lang="en-US" altLang="ko-KR" sz="2300" smtClean="0">
                <a:hlinkClick r:id="rId2" action="ppaction://hlinksldjump"/>
              </a:rPr>
              <a:t>	</a:t>
            </a:r>
            <a:r>
              <a:rPr lang="en-US" altLang="ko-KR" sz="2300">
                <a:hlinkClick r:id="rId2" action="ppaction://hlinksldjump"/>
              </a:rPr>
              <a:t>	3 Page</a:t>
            </a:r>
            <a:endParaRPr lang="ko-KR" altLang="en-US" sz="2300"/>
          </a:p>
          <a:p>
            <a:r>
              <a:rPr lang="en-US" altLang="ko-KR" sz="2300">
                <a:hlinkClick r:id="rId3" action="ppaction://hlinksldjump"/>
              </a:rPr>
              <a:t>SSL-VPN </a:t>
            </a:r>
            <a:r>
              <a:rPr lang="ko-KR" altLang="en-US" sz="2300">
                <a:hlinkClick r:id="rId3" action="ppaction://hlinksldjump"/>
              </a:rPr>
              <a:t>접속 </a:t>
            </a:r>
            <a:r>
              <a:rPr lang="ko-KR" altLang="en-US" sz="2300">
                <a:hlinkClick r:id="rId3" action="ppaction://hlinksldjump"/>
              </a:rPr>
              <a:t>방법</a:t>
            </a:r>
            <a:r>
              <a:rPr lang="en-US" altLang="ko-KR" sz="2300">
                <a:hlinkClick r:id="rId2" action="ppaction://hlinksldjump"/>
              </a:rPr>
              <a:t> </a:t>
            </a:r>
            <a:r>
              <a:rPr lang="en-US" altLang="ko-KR" sz="2300" smtClean="0">
                <a:hlinkClick r:id="rId2" action="ppaction://hlinksldjump"/>
              </a:rPr>
              <a:t>(Widows10</a:t>
            </a:r>
            <a:r>
              <a:rPr lang="en-US" altLang="ko-KR" sz="2300">
                <a:hlinkClick r:id="rId2" action="ppaction://hlinksldjump"/>
              </a:rPr>
              <a:t>) </a:t>
            </a:r>
            <a:r>
              <a:rPr lang="en-US" altLang="ko-KR" sz="2300">
                <a:hlinkClick r:id="rId3" action="ppaction://hlinksldjump"/>
              </a:rPr>
              <a:t>		  	         10 Page</a:t>
            </a:r>
            <a:endParaRPr lang="ko-KR" altLang="en-US" sz="2300"/>
          </a:p>
          <a:p>
            <a:r>
              <a:rPr lang="ko-KR" altLang="en-US" sz="2300">
                <a:hlinkClick r:id="rId4" action="ppaction://hlinksldjump"/>
              </a:rPr>
              <a:t>환경 </a:t>
            </a:r>
            <a:r>
              <a:rPr lang="ko-KR" altLang="en-US" sz="2300">
                <a:hlinkClick r:id="rId4" action="ppaction://hlinksldjump"/>
              </a:rPr>
              <a:t>확인</a:t>
            </a:r>
            <a:r>
              <a:rPr lang="en-US" altLang="ko-KR" sz="2300">
                <a:hlinkClick r:id="rId2" action="ppaction://hlinksldjump"/>
              </a:rPr>
              <a:t> </a:t>
            </a:r>
            <a:r>
              <a:rPr lang="en-US" altLang="ko-KR" sz="2300" smtClean="0">
                <a:hlinkClick r:id="rId2" action="ppaction://hlinksldjump"/>
              </a:rPr>
              <a:t>(Widows10</a:t>
            </a:r>
            <a:r>
              <a:rPr lang="en-US" altLang="ko-KR" sz="2300">
                <a:hlinkClick r:id="rId2" action="ppaction://hlinksldjump"/>
              </a:rPr>
              <a:t>) </a:t>
            </a:r>
            <a:r>
              <a:rPr lang="en-US" altLang="ko-KR" sz="2300">
                <a:hlinkClick r:id="rId4" action="ppaction://hlinksldjump"/>
              </a:rPr>
              <a:t>				         16 Page</a:t>
            </a:r>
            <a:endParaRPr lang="ko-KR" altLang="en-US" sz="2300"/>
          </a:p>
          <a:p>
            <a:r>
              <a:rPr lang="ko-KR" altLang="en-US" sz="2300">
                <a:hlinkClick r:id="rId5" action="ppaction://hlinksldjump"/>
              </a:rPr>
              <a:t>원격 접속 </a:t>
            </a:r>
            <a:r>
              <a:rPr lang="ko-KR" altLang="en-US" sz="2300">
                <a:hlinkClick r:id="rId5" action="ppaction://hlinksldjump"/>
              </a:rPr>
              <a:t>방법</a:t>
            </a:r>
            <a:r>
              <a:rPr lang="en-US" altLang="ko-KR" sz="2300">
                <a:hlinkClick r:id="rId2" action="ppaction://hlinksldjump"/>
              </a:rPr>
              <a:t> </a:t>
            </a:r>
            <a:r>
              <a:rPr lang="en-US" altLang="ko-KR" sz="2300" smtClean="0">
                <a:hlinkClick r:id="rId2" action="ppaction://hlinksldjump"/>
              </a:rPr>
              <a:t>(Widows10</a:t>
            </a:r>
            <a:r>
              <a:rPr lang="en-US" altLang="ko-KR" sz="2300">
                <a:hlinkClick r:id="rId2" action="ppaction://hlinksldjump"/>
              </a:rPr>
              <a:t>) </a:t>
            </a:r>
            <a:r>
              <a:rPr lang="en-US" altLang="ko-KR" sz="2300">
                <a:hlinkClick r:id="rId5" action="ppaction://hlinksldjump"/>
              </a:rPr>
              <a:t>			         17 Page</a:t>
            </a:r>
            <a:endParaRPr lang="ko-KR" altLang="en-US" sz="2300"/>
          </a:p>
          <a:p>
            <a:r>
              <a:rPr lang="en-US" altLang="ko-KR" sz="2300">
                <a:hlinkClick r:id="rId6" action="ppaction://hlinksldjump"/>
              </a:rPr>
              <a:t>SSL-VPN </a:t>
            </a:r>
            <a:r>
              <a:rPr lang="ko-KR" altLang="en-US" sz="2300">
                <a:hlinkClick r:id="rId6" action="ppaction://hlinksldjump"/>
              </a:rPr>
              <a:t>접속 해제 방법</a:t>
            </a:r>
            <a:r>
              <a:rPr lang="en-US" altLang="ko-KR" sz="2300">
                <a:hlinkClick r:id="rId2" action="ppaction://hlinksldjump"/>
              </a:rPr>
              <a:t> (Widows10) </a:t>
            </a:r>
            <a:r>
              <a:rPr lang="en-US" altLang="ko-KR" sz="2300">
                <a:hlinkClick r:id="rId6" action="ppaction://hlinksldjump"/>
              </a:rPr>
              <a:t>		         18 Page</a:t>
            </a:r>
            <a:endParaRPr lang="en-US" altLang="ko-KR" sz="2300"/>
          </a:p>
          <a:p>
            <a:r>
              <a:rPr lang="ko-KR" altLang="en-US" sz="2300">
                <a:hlinkClick r:id="rId7" action="ppaction://hlinksldjump"/>
              </a:rPr>
              <a:t>접속 환경 구성</a:t>
            </a:r>
            <a:r>
              <a:rPr lang="en-US" altLang="ko-KR" sz="2300">
                <a:hlinkClick r:id="rId2" action="ppaction://hlinksldjump"/>
              </a:rPr>
              <a:t> (Widows7) </a:t>
            </a:r>
            <a:r>
              <a:rPr lang="en-US" altLang="ko-KR" sz="2300">
                <a:hlinkClick r:id="rId7" action="ppaction://hlinksldjump"/>
              </a:rPr>
              <a:t>				         19 Page</a:t>
            </a:r>
            <a:endParaRPr lang="en-US" altLang="ko-KR" sz="2300"/>
          </a:p>
          <a:p>
            <a:r>
              <a:rPr lang="en-US" altLang="ko-KR" sz="2300">
                <a:hlinkClick r:id="rId8" action="ppaction://hlinksldjump"/>
              </a:rPr>
              <a:t>SSL-VPN </a:t>
            </a:r>
            <a:r>
              <a:rPr lang="ko-KR" altLang="en-US" sz="2300">
                <a:hlinkClick r:id="rId8" action="ppaction://hlinksldjump"/>
              </a:rPr>
              <a:t>접속 방법</a:t>
            </a:r>
            <a:r>
              <a:rPr lang="en-US" altLang="ko-KR" sz="2300">
                <a:hlinkClick r:id="rId2" action="ppaction://hlinksldjump"/>
              </a:rPr>
              <a:t> (Widows7) </a:t>
            </a:r>
            <a:r>
              <a:rPr lang="en-US" altLang="ko-KR" sz="2300">
                <a:hlinkClick r:id="rId8" action="ppaction://hlinksldjump"/>
              </a:rPr>
              <a:t>			         26 Page</a:t>
            </a:r>
            <a:endParaRPr lang="ko-KR" altLang="en-US" sz="2300"/>
          </a:p>
          <a:p>
            <a:r>
              <a:rPr lang="ko-KR" altLang="en-US" sz="2300">
                <a:hlinkClick r:id="rId9" action="ppaction://hlinksldjump"/>
              </a:rPr>
              <a:t>환경 확인</a:t>
            </a:r>
            <a:r>
              <a:rPr lang="en-US" altLang="ko-KR" sz="2300">
                <a:hlinkClick r:id="rId2" action="ppaction://hlinksldjump"/>
              </a:rPr>
              <a:t> (Widows7) </a:t>
            </a:r>
            <a:r>
              <a:rPr lang="en-US" altLang="ko-KR" sz="2300">
                <a:hlinkClick r:id="rId9" action="ppaction://hlinksldjump"/>
              </a:rPr>
              <a:t>				         32 Page</a:t>
            </a:r>
            <a:endParaRPr lang="ko-KR" altLang="en-US" sz="2300"/>
          </a:p>
          <a:p>
            <a:r>
              <a:rPr lang="ko-KR" altLang="en-US" sz="2300">
                <a:hlinkClick r:id="rId10" action="ppaction://hlinksldjump"/>
              </a:rPr>
              <a:t>원격 접속 방법</a:t>
            </a:r>
            <a:r>
              <a:rPr lang="en-US" altLang="ko-KR" sz="2300">
                <a:hlinkClick r:id="rId2" action="ppaction://hlinksldjump"/>
              </a:rPr>
              <a:t> (Widows7)	 </a:t>
            </a:r>
            <a:r>
              <a:rPr lang="en-US" altLang="ko-KR" sz="2300">
                <a:hlinkClick r:id="rId10" action="ppaction://hlinksldjump"/>
              </a:rPr>
              <a:t>			         33 Page</a:t>
            </a:r>
            <a:endParaRPr lang="ko-KR" altLang="en-US" sz="2300"/>
          </a:p>
          <a:p>
            <a:r>
              <a:rPr lang="en-US" altLang="ko-KR" sz="2300">
                <a:hlinkClick r:id="rId11" action="ppaction://hlinksldjump"/>
              </a:rPr>
              <a:t>SSL-VPN </a:t>
            </a:r>
            <a:r>
              <a:rPr lang="ko-KR" altLang="en-US" sz="2300">
                <a:hlinkClick r:id="rId11" action="ppaction://hlinksldjump"/>
              </a:rPr>
              <a:t>접속 해제 방법</a:t>
            </a:r>
            <a:r>
              <a:rPr lang="en-US" altLang="ko-KR" sz="2300">
                <a:hlinkClick r:id="rId2" action="ppaction://hlinksldjump"/>
              </a:rPr>
              <a:t> (Widows7) </a:t>
            </a:r>
            <a:r>
              <a:rPr lang="en-US" altLang="ko-KR" sz="2300">
                <a:hlinkClick r:id="rId11" action="ppaction://hlinksldjump"/>
              </a:rPr>
              <a:t>		         35 Page</a:t>
            </a:r>
            <a:endParaRPr lang="ko-KR" altLang="en-US" sz="2300"/>
          </a:p>
          <a:p>
            <a:r>
              <a:rPr lang="ko-KR" altLang="en-US" sz="2300">
                <a:hlinkClick r:id="rId12" action="ppaction://hlinksldjump"/>
              </a:rPr>
              <a:t>추가 앱 설치를 통한 원격 접속 방법 </a:t>
            </a:r>
            <a:r>
              <a:rPr lang="en-US" altLang="ko-KR" sz="2300">
                <a:hlinkClick r:id="rId12" action="ppaction://hlinksldjump"/>
              </a:rPr>
              <a:t>		         36 Page</a:t>
            </a:r>
            <a:endParaRPr lang="en-US" altLang="ko-KR" sz="2300"/>
          </a:p>
          <a:p>
            <a:r>
              <a:rPr lang="en-US" altLang="ko-KR" sz="2300">
                <a:hlinkClick r:id="rId13" action="ppaction://hlinksldjump"/>
              </a:rPr>
              <a:t>FAQ							         43 Page</a:t>
            </a:r>
            <a:endParaRPr lang="en-US" altLang="ko-KR" sz="230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C56858-9F34-434F-9F90-4D2F417AC801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362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/>
          <p:nvPr/>
        </p:nvPicPr>
        <p:blipFill rotWithShape="1">
          <a:blip r:embed="rId2"/>
          <a:srcRect l="47416" t="15496" r="1499"/>
          <a:stretch/>
        </p:blipFill>
        <p:spPr>
          <a:xfrm>
            <a:off x="1013833" y="2158218"/>
            <a:ext cx="2927927" cy="4086764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00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접속 환경 구성</a:t>
            </a:r>
            <a:r>
              <a:rPr lang="en-US" altLang="ko-KR" sz="200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00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사내 </a:t>
            </a:r>
            <a:r>
              <a:rPr lang="en-US" altLang="ko-KR" sz="200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PC : Windows 7)</a:t>
            </a:r>
            <a:endParaRPr lang="ko-KR" altLang="en-US" sz="2000"/>
          </a:p>
        </p:txBody>
      </p:sp>
      <p:sp>
        <p:nvSpPr>
          <p:cNvPr id="5" name="TextBox 4"/>
          <p:cNvSpPr txBox="1"/>
          <p:nvPr/>
        </p:nvSpPr>
        <p:spPr>
          <a:xfrm>
            <a:off x="600605" y="732976"/>
            <a:ext cx="1646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sz="2000" smtClean="0">
                <a:latin typeface="맑은 고딕" pitchFamily="50" charset="-127"/>
                <a:ea typeface="맑은 고딕" pitchFamily="50" charset="-127"/>
              </a:rPr>
              <a:t>전원 설정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13833" y="1250108"/>
            <a:ext cx="547457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장시간 </a:t>
            </a:r>
            <a:r>
              <a:rPr lang="en-US" altLang="ko-KR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PC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 미 사용시</a:t>
            </a: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전원이 자동으로 꺼지지 않도록 설정</a:t>
            </a:r>
            <a:endParaRPr lang="en-US" altLang="ko-KR" sz="15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직사각형 12"/>
          <p:cNvSpPr/>
          <p:nvPr/>
        </p:nvSpPr>
        <p:spPr bwMode="auto">
          <a:xfrm>
            <a:off x="1882434" y="4930348"/>
            <a:ext cx="987029" cy="14965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10" name="그림 9"/>
          <p:cNvPicPr/>
          <p:nvPr/>
        </p:nvPicPr>
        <p:blipFill>
          <a:blip r:embed="rId3"/>
          <a:stretch>
            <a:fillRect/>
          </a:stretch>
        </p:blipFill>
        <p:spPr>
          <a:xfrm>
            <a:off x="4174490" y="2158218"/>
            <a:ext cx="5731510" cy="3221355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 bwMode="auto">
          <a:xfrm>
            <a:off x="8970330" y="4723341"/>
            <a:ext cx="517236" cy="52222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5" name="모서리가 둥근 사각형 설명선 14"/>
          <p:cNvSpPr/>
          <p:nvPr/>
        </p:nvSpPr>
        <p:spPr bwMode="auto">
          <a:xfrm>
            <a:off x="6958987" y="4464723"/>
            <a:ext cx="1712560" cy="258618"/>
          </a:xfrm>
          <a:prstGeom prst="wedgeRoundRectCallout">
            <a:avLst>
              <a:gd name="adj1" fmla="val 62839"/>
              <a:gd name="adj2" fmla="val 109057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화면 보호기</a:t>
            </a:r>
            <a:r>
              <a:rPr lang="en-US" altLang="ko-KR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” </a:t>
            </a: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클릭</a:t>
            </a:r>
            <a:endParaRPr kumimoji="0" lang="ko-KR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모서리가 둥근 사각형 설명선 13"/>
          <p:cNvSpPr/>
          <p:nvPr/>
        </p:nvSpPr>
        <p:spPr bwMode="auto">
          <a:xfrm>
            <a:off x="1882434" y="5553869"/>
            <a:ext cx="1712560" cy="503012"/>
          </a:xfrm>
          <a:prstGeom prst="wedgeRoundRectCallout">
            <a:avLst>
              <a:gd name="adj1" fmla="val -42870"/>
              <a:gd name="adj2" fmla="val -135820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바탕화면 우클릭 후</a:t>
            </a:r>
            <a:r>
              <a:rPr lang="en-US" altLang="ko-KR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개인 설정</a:t>
            </a:r>
            <a:r>
              <a:rPr lang="en-US" altLang="ko-KR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클릭</a:t>
            </a:r>
            <a:endParaRPr kumimoji="0" lang="ko-KR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2888897" y="4721414"/>
            <a:ext cx="255198" cy="263039"/>
            <a:chOff x="1983958" y="4440892"/>
            <a:chExt cx="255198" cy="263039"/>
          </a:xfrm>
        </p:grpSpPr>
        <p:sp>
          <p:nvSpPr>
            <p:cNvPr id="19" name="타원 18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83958" y="4440892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smtClean="0">
                  <a:solidFill>
                    <a:srgbClr val="FF0000"/>
                  </a:solidFill>
                </a:rPr>
                <a:t>1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9470913" y="4464723"/>
            <a:ext cx="255198" cy="263039"/>
            <a:chOff x="1983958" y="4440892"/>
            <a:chExt cx="255198" cy="263039"/>
          </a:xfrm>
        </p:grpSpPr>
        <p:sp>
          <p:nvSpPr>
            <p:cNvPr id="22" name="타원 21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83958" y="4440892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smtClean="0">
                  <a:solidFill>
                    <a:srgbClr val="FF0000"/>
                  </a:solidFill>
                </a:rPr>
                <a:t>2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C56858-9F34-434F-9F90-4D2F417AC801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257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/>
          <p:cNvPicPr/>
          <p:nvPr/>
        </p:nvPicPr>
        <p:blipFill rotWithShape="1">
          <a:blip r:embed="rId2"/>
          <a:srcRect l="-1" r="2271"/>
          <a:stretch/>
        </p:blipFill>
        <p:spPr>
          <a:xfrm>
            <a:off x="722633" y="2158218"/>
            <a:ext cx="2680712" cy="3305172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00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접속 환경 구성</a:t>
            </a:r>
            <a:r>
              <a:rPr lang="en-US" altLang="ko-KR" sz="200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00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사내 </a:t>
            </a:r>
            <a:r>
              <a:rPr lang="en-US" altLang="ko-KR" sz="200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PC : Windows 7)</a:t>
            </a:r>
            <a:endParaRPr lang="ko-KR" altLang="en-US" sz="2000"/>
          </a:p>
        </p:txBody>
      </p:sp>
      <p:sp>
        <p:nvSpPr>
          <p:cNvPr id="5" name="TextBox 4"/>
          <p:cNvSpPr txBox="1"/>
          <p:nvPr/>
        </p:nvSpPr>
        <p:spPr>
          <a:xfrm>
            <a:off x="600605" y="732976"/>
            <a:ext cx="1646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sz="2000" smtClean="0">
                <a:latin typeface="맑은 고딕" pitchFamily="50" charset="-127"/>
                <a:ea typeface="맑은 고딕" pitchFamily="50" charset="-127"/>
              </a:rPr>
              <a:t>전원 설정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13833" y="1250108"/>
            <a:ext cx="547457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장시간 </a:t>
            </a:r>
            <a:r>
              <a:rPr lang="en-US" altLang="ko-KR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PC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 미 사용시</a:t>
            </a: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전원이 자동으로 꺼지지 않도록 설정</a:t>
            </a:r>
            <a:endParaRPr lang="en-US" altLang="ko-KR" sz="15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모서리가 둥근 사각형 설명선 13"/>
          <p:cNvSpPr/>
          <p:nvPr/>
        </p:nvSpPr>
        <p:spPr bwMode="auto">
          <a:xfrm>
            <a:off x="1954026" y="4992336"/>
            <a:ext cx="1712560" cy="258618"/>
          </a:xfrm>
          <a:prstGeom prst="wedgeRoundRectCallout">
            <a:avLst>
              <a:gd name="adj1" fmla="val -83320"/>
              <a:gd name="adj2" fmla="val -55229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전원 설정 변경</a:t>
            </a:r>
            <a:r>
              <a:rPr lang="en-US" altLang="ko-KR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” </a:t>
            </a: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클릭</a:t>
            </a:r>
            <a:endParaRPr kumimoji="0" lang="ko-KR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6" name="그림 15"/>
          <p:cNvPicPr/>
          <p:nvPr/>
        </p:nvPicPr>
        <p:blipFill rotWithShape="1">
          <a:blip r:embed="rId3"/>
          <a:srcRect b="55507"/>
          <a:stretch/>
        </p:blipFill>
        <p:spPr>
          <a:xfrm>
            <a:off x="3751121" y="2158218"/>
            <a:ext cx="5731510" cy="1915018"/>
          </a:xfrm>
          <a:prstGeom prst="rect">
            <a:avLst/>
          </a:prstGeom>
        </p:spPr>
      </p:pic>
      <p:sp>
        <p:nvSpPr>
          <p:cNvPr id="17" name="모서리가 둥근 사각형 설명선 16"/>
          <p:cNvSpPr/>
          <p:nvPr/>
        </p:nvSpPr>
        <p:spPr bwMode="auto">
          <a:xfrm>
            <a:off x="6616876" y="2857109"/>
            <a:ext cx="1712560" cy="258618"/>
          </a:xfrm>
          <a:prstGeom prst="wedgeRoundRectCallout">
            <a:avLst>
              <a:gd name="adj1" fmla="val 67693"/>
              <a:gd name="adj2" fmla="val 194771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전원 설정 변경</a:t>
            </a:r>
            <a:r>
              <a:rPr lang="en-US" altLang="ko-KR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” </a:t>
            </a: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클릭</a:t>
            </a:r>
            <a:endParaRPr kumimoji="0" lang="ko-KR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직사각형 18"/>
          <p:cNvSpPr/>
          <p:nvPr/>
        </p:nvSpPr>
        <p:spPr bwMode="auto">
          <a:xfrm>
            <a:off x="810029" y="4872264"/>
            <a:ext cx="796221" cy="189263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0" name="직사각형 19"/>
          <p:cNvSpPr/>
          <p:nvPr/>
        </p:nvSpPr>
        <p:spPr bwMode="auto">
          <a:xfrm>
            <a:off x="8659731" y="3509900"/>
            <a:ext cx="796221" cy="189263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21" name="그림 20"/>
          <p:cNvPicPr/>
          <p:nvPr/>
        </p:nvPicPr>
        <p:blipFill rotWithShape="1">
          <a:blip r:embed="rId4"/>
          <a:srcRect b="51491"/>
          <a:stretch/>
        </p:blipFill>
        <p:spPr>
          <a:xfrm>
            <a:off x="3751121" y="4312515"/>
            <a:ext cx="5731510" cy="2073045"/>
          </a:xfrm>
          <a:prstGeom prst="rect">
            <a:avLst/>
          </a:prstGeom>
        </p:spPr>
      </p:pic>
      <p:sp>
        <p:nvSpPr>
          <p:cNvPr id="22" name="직사각형 21"/>
          <p:cNvSpPr/>
          <p:nvPr/>
        </p:nvSpPr>
        <p:spPr bwMode="auto">
          <a:xfrm>
            <a:off x="5348495" y="5287981"/>
            <a:ext cx="2640960" cy="651001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3" name="모서리가 둥근 사각형 설명선 22"/>
          <p:cNvSpPr/>
          <p:nvPr/>
        </p:nvSpPr>
        <p:spPr bwMode="auto">
          <a:xfrm>
            <a:off x="7782504" y="4872264"/>
            <a:ext cx="1712560" cy="258618"/>
          </a:xfrm>
          <a:prstGeom prst="wedgeRoundRectCallout">
            <a:avLst>
              <a:gd name="adj1" fmla="val -40713"/>
              <a:gd name="adj2" fmla="val 109057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해당 없음</a:t>
            </a:r>
            <a:r>
              <a:rPr lang="en-US" altLang="ko-KR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” </a:t>
            </a: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설정</a:t>
            </a:r>
            <a:endParaRPr kumimoji="0" lang="ko-KR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1606250" y="4648444"/>
            <a:ext cx="255198" cy="263039"/>
            <a:chOff x="1983958" y="4440892"/>
            <a:chExt cx="255198" cy="263039"/>
          </a:xfrm>
        </p:grpSpPr>
        <p:sp>
          <p:nvSpPr>
            <p:cNvPr id="25" name="타원 24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983958" y="4440892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smtClean="0">
                  <a:solidFill>
                    <a:srgbClr val="FF0000"/>
                  </a:solidFill>
                </a:rPr>
                <a:t>3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9455952" y="3221281"/>
            <a:ext cx="255198" cy="263039"/>
            <a:chOff x="1983958" y="4440892"/>
            <a:chExt cx="255198" cy="263039"/>
          </a:xfrm>
        </p:grpSpPr>
        <p:sp>
          <p:nvSpPr>
            <p:cNvPr id="28" name="타원 27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983958" y="4440892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smtClean="0">
                  <a:solidFill>
                    <a:srgbClr val="FF0000"/>
                  </a:solidFill>
                </a:rPr>
                <a:t>4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7989455" y="5269853"/>
            <a:ext cx="255198" cy="263039"/>
            <a:chOff x="1983958" y="4440892"/>
            <a:chExt cx="255198" cy="263039"/>
          </a:xfrm>
        </p:grpSpPr>
        <p:sp>
          <p:nvSpPr>
            <p:cNvPr id="31" name="타원 30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983958" y="4440892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smtClean="0">
                  <a:solidFill>
                    <a:srgbClr val="FF0000"/>
                  </a:solidFill>
                </a:rPr>
                <a:t>5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C56858-9F34-434F-9F90-4D2F417AC801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432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r="18037"/>
          <a:stretch/>
        </p:blipFill>
        <p:spPr>
          <a:xfrm>
            <a:off x="1064216" y="1856549"/>
            <a:ext cx="3741464" cy="4404742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00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접속 환경 구성</a:t>
            </a:r>
            <a:r>
              <a:rPr lang="en-US" altLang="ko-KR" sz="200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00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사내 </a:t>
            </a:r>
            <a:r>
              <a:rPr lang="en-US" altLang="ko-KR" sz="200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PC : Windows 7)</a:t>
            </a:r>
            <a:endParaRPr lang="ko-KR" altLang="en-US" sz="2000"/>
          </a:p>
        </p:txBody>
      </p:sp>
      <p:sp>
        <p:nvSpPr>
          <p:cNvPr id="5" name="TextBox 4"/>
          <p:cNvSpPr txBox="1"/>
          <p:nvPr/>
        </p:nvSpPr>
        <p:spPr>
          <a:xfrm>
            <a:off x="600605" y="732976"/>
            <a:ext cx="2249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sz="2000" smtClean="0">
                <a:latin typeface="맑은 고딕" pitchFamily="50" charset="-127"/>
                <a:ea typeface="맑은 고딕" pitchFamily="50" charset="-127"/>
              </a:rPr>
              <a:t>원격 허용 설정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13833" y="1250108"/>
            <a:ext cx="538801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원격지의 </a:t>
            </a:r>
            <a:r>
              <a:rPr lang="en-US" altLang="ko-KR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PC</a:t>
            </a: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에서 사내 </a:t>
            </a:r>
            <a:r>
              <a:rPr lang="en-US" altLang="ko-KR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PC</a:t>
            </a: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로 접속 할 수 있도록 설정 조정</a:t>
            </a:r>
            <a:endParaRPr lang="en-US" altLang="ko-KR" sz="15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직사각형 14"/>
          <p:cNvSpPr/>
          <p:nvPr/>
        </p:nvSpPr>
        <p:spPr bwMode="auto">
          <a:xfrm>
            <a:off x="2611957" y="5469477"/>
            <a:ext cx="1626610" cy="180478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10" name="그림 9"/>
          <p:cNvPicPr/>
          <p:nvPr/>
        </p:nvPicPr>
        <p:blipFill rotWithShape="1">
          <a:blip r:embed="rId3"/>
          <a:srcRect r="27977"/>
          <a:stretch/>
        </p:blipFill>
        <p:spPr>
          <a:xfrm>
            <a:off x="5178568" y="1856549"/>
            <a:ext cx="4127992" cy="4276293"/>
          </a:xfrm>
          <a:prstGeom prst="rect">
            <a:avLst/>
          </a:prstGeom>
        </p:spPr>
      </p:pic>
      <p:sp>
        <p:nvSpPr>
          <p:cNvPr id="12" name="모서리가 둥근 사각형 설명선 11"/>
          <p:cNvSpPr/>
          <p:nvPr/>
        </p:nvSpPr>
        <p:spPr bwMode="auto">
          <a:xfrm>
            <a:off x="6857920" y="3020981"/>
            <a:ext cx="1712560" cy="285533"/>
          </a:xfrm>
          <a:prstGeom prst="wedgeRoundRectCallout">
            <a:avLst>
              <a:gd name="adj1" fmla="val -83320"/>
              <a:gd name="adj2" fmla="val -55229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원격 설정</a:t>
            </a:r>
            <a:r>
              <a:rPr lang="en-US" altLang="ko-KR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클릭</a:t>
            </a:r>
            <a:endParaRPr kumimoji="0" lang="ko-KR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직사각형 12"/>
          <p:cNvSpPr/>
          <p:nvPr/>
        </p:nvSpPr>
        <p:spPr bwMode="auto">
          <a:xfrm>
            <a:off x="5245390" y="2764659"/>
            <a:ext cx="609600" cy="256321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4" name="모서리가 둥근 사각형 설명선 13"/>
          <p:cNvSpPr/>
          <p:nvPr/>
        </p:nvSpPr>
        <p:spPr bwMode="auto">
          <a:xfrm>
            <a:off x="1222388" y="5839948"/>
            <a:ext cx="1712560" cy="585787"/>
          </a:xfrm>
          <a:prstGeom prst="wedgeRoundRectCallout">
            <a:avLst>
              <a:gd name="adj1" fmla="val 74488"/>
              <a:gd name="adj2" fmla="val -77776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컴퓨터</a:t>
            </a:r>
            <a:r>
              <a:rPr lang="en-US" altLang="ko-KR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실행하여 하단의 하얀 빈공간 우클릭 후</a:t>
            </a:r>
            <a:endParaRPr lang="en-US" altLang="ko-KR" sz="1000" b="1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속성 클릭</a:t>
            </a:r>
            <a:endParaRPr kumimoji="0" lang="ko-KR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4266925" y="5206438"/>
            <a:ext cx="255198" cy="263039"/>
            <a:chOff x="1983958" y="4440892"/>
            <a:chExt cx="255198" cy="263039"/>
          </a:xfrm>
        </p:grpSpPr>
        <p:sp>
          <p:nvSpPr>
            <p:cNvPr id="17" name="타원 16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983958" y="4440892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smtClean="0">
                  <a:solidFill>
                    <a:srgbClr val="FF0000"/>
                  </a:solidFill>
                </a:rPr>
                <a:t>1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5854990" y="2501620"/>
            <a:ext cx="255198" cy="263039"/>
            <a:chOff x="1983958" y="4440892"/>
            <a:chExt cx="255198" cy="263039"/>
          </a:xfrm>
        </p:grpSpPr>
        <p:sp>
          <p:nvSpPr>
            <p:cNvPr id="21" name="타원 20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983958" y="4440892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smtClean="0">
                  <a:solidFill>
                    <a:srgbClr val="FF0000"/>
                  </a:solidFill>
                </a:rPr>
                <a:t>2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sp>
        <p:nvSpPr>
          <p:cNvPr id="7" name="슬라이드 번호 개체 틀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C56858-9F34-434F-9F90-4D2F417AC801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407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/>
          <p:nvPr/>
        </p:nvPicPr>
        <p:blipFill>
          <a:blip r:embed="rId2"/>
          <a:stretch>
            <a:fillRect/>
          </a:stretch>
        </p:blipFill>
        <p:spPr>
          <a:xfrm>
            <a:off x="1051619" y="2075873"/>
            <a:ext cx="3718560" cy="334518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00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접속 환경 구성</a:t>
            </a:r>
            <a:r>
              <a:rPr lang="en-US" altLang="ko-KR" sz="200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00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사내 </a:t>
            </a:r>
            <a:r>
              <a:rPr lang="en-US" altLang="ko-KR" sz="200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PC : Windows 7)</a:t>
            </a:r>
            <a:endParaRPr lang="ko-KR" altLang="en-US" sz="2000"/>
          </a:p>
        </p:txBody>
      </p:sp>
      <p:sp>
        <p:nvSpPr>
          <p:cNvPr id="5" name="TextBox 4"/>
          <p:cNvSpPr txBox="1"/>
          <p:nvPr/>
        </p:nvSpPr>
        <p:spPr>
          <a:xfrm>
            <a:off x="600605" y="732976"/>
            <a:ext cx="2249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sz="2000" smtClean="0">
                <a:latin typeface="맑은 고딕" pitchFamily="50" charset="-127"/>
                <a:ea typeface="맑은 고딕" pitchFamily="50" charset="-127"/>
              </a:rPr>
              <a:t>원격 허용 설정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13833" y="1250108"/>
            <a:ext cx="538801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원격지의 </a:t>
            </a:r>
            <a:r>
              <a:rPr lang="en-US" altLang="ko-KR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PC</a:t>
            </a: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에서 사내 </a:t>
            </a:r>
            <a:r>
              <a:rPr lang="en-US" altLang="ko-KR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PC</a:t>
            </a: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로 접속 할 수 있도록 설정 조정</a:t>
            </a:r>
            <a:endParaRPr lang="en-US" altLang="ko-KR" sz="15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모서리가 둥근 사각형 설명선 13"/>
          <p:cNvSpPr/>
          <p:nvPr/>
        </p:nvSpPr>
        <p:spPr bwMode="auto">
          <a:xfrm>
            <a:off x="5011511" y="4877595"/>
            <a:ext cx="2543834" cy="294770"/>
          </a:xfrm>
          <a:prstGeom prst="wedgeRoundRectCallout">
            <a:avLst>
              <a:gd name="adj1" fmla="val -72427"/>
              <a:gd name="adj2" fmla="val -27029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 컴퓨터에 대한 원격 연결 허용</a:t>
            </a:r>
            <a:r>
              <a:rPr lang="en-US" altLang="ko-KR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” </a:t>
            </a: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클릭</a:t>
            </a:r>
            <a:endParaRPr kumimoji="0" lang="ko-KR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직사각형 14"/>
          <p:cNvSpPr/>
          <p:nvPr/>
        </p:nvSpPr>
        <p:spPr bwMode="auto">
          <a:xfrm>
            <a:off x="1173018" y="3500583"/>
            <a:ext cx="3232726" cy="148705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6" name="직사각형 15"/>
          <p:cNvSpPr/>
          <p:nvPr/>
        </p:nvSpPr>
        <p:spPr bwMode="auto">
          <a:xfrm flipV="1">
            <a:off x="2567708" y="5172365"/>
            <a:ext cx="674255" cy="17549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7" name="모서리가 둥근 사각형 설명선 16"/>
          <p:cNvSpPr/>
          <p:nvPr/>
        </p:nvSpPr>
        <p:spPr bwMode="auto">
          <a:xfrm>
            <a:off x="3707839" y="5362000"/>
            <a:ext cx="1301545" cy="215540"/>
          </a:xfrm>
          <a:prstGeom prst="wedgeRoundRectCallout">
            <a:avLst>
              <a:gd name="adj1" fmla="val -83320"/>
              <a:gd name="adj2" fmla="val -55229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설정 완료 후 확인</a:t>
            </a:r>
            <a:endParaRPr kumimoji="0" lang="ko-KR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20" name="그룹 19"/>
          <p:cNvGrpSpPr/>
          <p:nvPr/>
        </p:nvGrpSpPr>
        <p:grpSpPr>
          <a:xfrm>
            <a:off x="4460362" y="3237544"/>
            <a:ext cx="255198" cy="263039"/>
            <a:chOff x="1983958" y="4440892"/>
            <a:chExt cx="255198" cy="263039"/>
          </a:xfrm>
        </p:grpSpPr>
        <p:sp>
          <p:nvSpPr>
            <p:cNvPr id="21" name="타원 20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983958" y="4440892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smtClean="0">
                  <a:solidFill>
                    <a:srgbClr val="FF0000"/>
                  </a:solidFill>
                </a:rPr>
                <a:t>3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3228097" y="4964312"/>
            <a:ext cx="255198" cy="263039"/>
            <a:chOff x="1983958" y="4440892"/>
            <a:chExt cx="255198" cy="263039"/>
          </a:xfrm>
        </p:grpSpPr>
        <p:sp>
          <p:nvSpPr>
            <p:cNvPr id="24" name="타원 23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983958" y="4440892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smtClean="0">
                  <a:solidFill>
                    <a:srgbClr val="FF0000"/>
                  </a:solidFill>
                </a:rPr>
                <a:t>4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C56858-9F34-434F-9F90-4D2F417AC801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411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901" y="1587430"/>
            <a:ext cx="4476750" cy="484822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833" y="2088922"/>
            <a:ext cx="3429297" cy="1950889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00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접속 환경 구성</a:t>
            </a:r>
            <a:r>
              <a:rPr lang="en-US" altLang="ko-KR" sz="200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00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사내 </a:t>
            </a:r>
            <a:r>
              <a:rPr lang="en-US" altLang="ko-KR" sz="200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PC : Windows </a:t>
            </a:r>
            <a:r>
              <a:rPr lang="en-US" altLang="ko-KR" sz="2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</a:t>
            </a:r>
            <a:r>
              <a:rPr lang="en-US" altLang="ko-KR" sz="200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2000"/>
          </a:p>
        </p:txBody>
      </p:sp>
      <p:sp>
        <p:nvSpPr>
          <p:cNvPr id="5" name="TextBox 4"/>
          <p:cNvSpPr txBox="1"/>
          <p:nvPr/>
        </p:nvSpPr>
        <p:spPr>
          <a:xfrm>
            <a:off x="600605" y="732976"/>
            <a:ext cx="2249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sz="2000" smtClean="0">
                <a:latin typeface="맑은 고딕" pitchFamily="50" charset="-127"/>
                <a:ea typeface="맑은 고딕" pitchFamily="50" charset="-127"/>
              </a:rPr>
              <a:t>유저</a:t>
            </a:r>
            <a:r>
              <a:rPr lang="en-US" altLang="ko-KR" sz="200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smtClean="0">
                <a:latin typeface="맑은 고딕" pitchFamily="50" charset="-127"/>
                <a:ea typeface="맑은 고딕" pitchFamily="50" charset="-127"/>
              </a:rPr>
              <a:t>환경 설정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13833" y="1250108"/>
            <a:ext cx="214994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실제 </a:t>
            </a:r>
            <a:r>
              <a:rPr lang="en-US" altLang="ko-KR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OS </a:t>
            </a: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계정 확인</a:t>
            </a:r>
            <a:r>
              <a:rPr lang="en-US" altLang="ko-KR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</p:txBody>
      </p:sp>
      <p:sp>
        <p:nvSpPr>
          <p:cNvPr id="14" name="모서리가 둥근 사각형 설명선 13"/>
          <p:cNvSpPr/>
          <p:nvPr/>
        </p:nvSpPr>
        <p:spPr bwMode="auto">
          <a:xfrm>
            <a:off x="505386" y="1882990"/>
            <a:ext cx="3670704" cy="399207"/>
          </a:xfrm>
          <a:prstGeom prst="wedgeRoundRectCallout">
            <a:avLst>
              <a:gd name="adj1" fmla="val -3804"/>
              <a:gd name="adj2" fmla="val 104575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kumimoji="0" lang="ko-KR" alt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윈도우키 </a:t>
            </a:r>
            <a:r>
              <a:rPr kumimoji="0" lang="en-US" altLang="ko-KR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+ </a:t>
            </a:r>
            <a:r>
              <a:rPr lang="en-US" altLang="ko-KR" sz="1000" b="1">
                <a:latin typeface="맑은 고딕" panose="020B0503020000020004" pitchFamily="50" charset="-127"/>
                <a:ea typeface="맑은 고딕" panose="020B0503020000020004" pitchFamily="50" charset="-127"/>
              </a:rPr>
              <a:t>R</a:t>
            </a:r>
            <a:r>
              <a:rPr kumimoji="0" lang="en-US" altLang="ko-KR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r>
              <a:rPr kumimoji="0" lang="ko-KR" alt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 눌러 실행 입력창이 나오면</a:t>
            </a:r>
            <a:endParaRPr kumimoji="0" lang="en-US" altLang="ko-KR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Control userpasswords2 </a:t>
            </a: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입력 후 엔터</a:t>
            </a:r>
            <a:r>
              <a:rPr kumimoji="0" lang="ko-KR" alt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kumimoji="0" lang="ko-KR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직사각형 14"/>
          <p:cNvSpPr/>
          <p:nvPr/>
        </p:nvSpPr>
        <p:spPr bwMode="auto">
          <a:xfrm>
            <a:off x="1206631" y="2837467"/>
            <a:ext cx="2856322" cy="292231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" name="모서리가 둥근 사각형 설명선 11"/>
          <p:cNvSpPr/>
          <p:nvPr/>
        </p:nvSpPr>
        <p:spPr bwMode="auto">
          <a:xfrm>
            <a:off x="6244851" y="3996832"/>
            <a:ext cx="1347440" cy="268534"/>
          </a:xfrm>
          <a:prstGeom prst="wedgeRoundRectCallout">
            <a:avLst>
              <a:gd name="adj1" fmla="val -81901"/>
              <a:gd name="adj2" fmla="val -158075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실제 </a:t>
            </a:r>
            <a:r>
              <a:rPr lang="en-US" altLang="ko-KR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OS </a:t>
            </a: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계정 확인</a:t>
            </a:r>
            <a:endParaRPr kumimoji="0" lang="ko-KR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직사각형 12"/>
          <p:cNvSpPr/>
          <p:nvPr/>
        </p:nvSpPr>
        <p:spPr bwMode="auto">
          <a:xfrm flipV="1">
            <a:off x="5065898" y="3415504"/>
            <a:ext cx="1703119" cy="295379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6769017" y="3152466"/>
            <a:ext cx="255198" cy="263039"/>
            <a:chOff x="1983958" y="4440892"/>
            <a:chExt cx="255198" cy="263039"/>
          </a:xfrm>
        </p:grpSpPr>
        <p:sp>
          <p:nvSpPr>
            <p:cNvPr id="17" name="타원 16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983958" y="4440892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smtClean="0">
                  <a:solidFill>
                    <a:srgbClr val="FF0000"/>
                  </a:solidFill>
                </a:rPr>
                <a:t>2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4062953" y="2574428"/>
            <a:ext cx="255198" cy="263039"/>
            <a:chOff x="1983958" y="4440892"/>
            <a:chExt cx="255198" cy="263039"/>
          </a:xfrm>
        </p:grpSpPr>
        <p:sp>
          <p:nvSpPr>
            <p:cNvPr id="21" name="타원 20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983958" y="4440892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smtClean="0">
                  <a:solidFill>
                    <a:srgbClr val="FF0000"/>
                  </a:solidFill>
                </a:rPr>
                <a:t>1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C56858-9F34-434F-9F90-4D2F417AC801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415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/>
          <a:srcRect r="2382"/>
          <a:stretch/>
        </p:blipFill>
        <p:spPr>
          <a:xfrm>
            <a:off x="960597" y="1877655"/>
            <a:ext cx="2951452" cy="3909674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rcRect b="33849"/>
          <a:stretch/>
        </p:blipFill>
        <p:spPr>
          <a:xfrm>
            <a:off x="4698245" y="1786215"/>
            <a:ext cx="4118707" cy="1884519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8245" y="3769834"/>
            <a:ext cx="4176712" cy="2795489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00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접속 환경 구성</a:t>
            </a:r>
            <a:r>
              <a:rPr lang="en-US" altLang="ko-KR" sz="200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00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사내 </a:t>
            </a:r>
            <a:r>
              <a:rPr lang="en-US" altLang="ko-KR" sz="200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PC : Windows 7)</a:t>
            </a:r>
            <a:endParaRPr lang="ko-KR" altLang="en-US" sz="2000"/>
          </a:p>
        </p:txBody>
      </p:sp>
      <p:sp>
        <p:nvSpPr>
          <p:cNvPr id="5" name="TextBox 4"/>
          <p:cNvSpPr txBox="1"/>
          <p:nvPr/>
        </p:nvSpPr>
        <p:spPr>
          <a:xfrm>
            <a:off x="600605" y="732976"/>
            <a:ext cx="2249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sz="2000" smtClean="0">
                <a:latin typeface="맑은 고딕" pitchFamily="50" charset="-127"/>
                <a:ea typeface="맑은 고딕" pitchFamily="50" charset="-127"/>
              </a:rPr>
              <a:t>유저</a:t>
            </a:r>
            <a:r>
              <a:rPr lang="en-US" altLang="ko-KR" sz="200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smtClean="0">
                <a:latin typeface="맑은 고딕" pitchFamily="50" charset="-127"/>
                <a:ea typeface="맑은 고딕" pitchFamily="50" charset="-127"/>
              </a:rPr>
              <a:t>환경 설정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13833" y="1250108"/>
            <a:ext cx="819564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Windows </a:t>
            </a: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패스워드 설정 방법</a:t>
            </a:r>
            <a:r>
              <a:rPr lang="en-US" altLang="ko-KR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컴퓨터 부팅 후 </a:t>
            </a:r>
            <a:r>
              <a:rPr lang="en-US" altLang="ko-KR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PW</a:t>
            </a: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를 입력하지 않고 사용하는 경우에 한함</a:t>
            </a:r>
            <a:r>
              <a:rPr lang="en-US" altLang="ko-KR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p:sp>
        <p:nvSpPr>
          <p:cNvPr id="15" name="직사각형 14"/>
          <p:cNvSpPr/>
          <p:nvPr/>
        </p:nvSpPr>
        <p:spPr bwMode="auto">
          <a:xfrm>
            <a:off x="3129280" y="1879166"/>
            <a:ext cx="536590" cy="55923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" name="모서리가 둥근 사각형 설명선 11"/>
          <p:cNvSpPr/>
          <p:nvPr/>
        </p:nvSpPr>
        <p:spPr bwMode="auto">
          <a:xfrm>
            <a:off x="7970930" y="5437120"/>
            <a:ext cx="1911393" cy="430175"/>
          </a:xfrm>
          <a:prstGeom prst="wedgeRoundRectCallout">
            <a:avLst>
              <a:gd name="adj1" fmla="val -53074"/>
              <a:gd name="adj2" fmla="val 126650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비밀번호 설정 후 </a:t>
            </a:r>
            <a:r>
              <a:rPr lang="en-US" altLang="ko-KR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암호만들기 클릭 </a:t>
            </a:r>
            <a:endParaRPr kumimoji="0" lang="ko-KR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직사각형 12"/>
          <p:cNvSpPr/>
          <p:nvPr/>
        </p:nvSpPr>
        <p:spPr bwMode="auto">
          <a:xfrm flipV="1">
            <a:off x="6715760" y="2814468"/>
            <a:ext cx="1845994" cy="197971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8561754" y="2554568"/>
            <a:ext cx="255198" cy="263039"/>
            <a:chOff x="1983958" y="4440892"/>
            <a:chExt cx="255198" cy="263039"/>
          </a:xfrm>
        </p:grpSpPr>
        <p:sp>
          <p:nvSpPr>
            <p:cNvPr id="17" name="타원 16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983958" y="4440892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smtClean="0">
                  <a:solidFill>
                    <a:srgbClr val="FF0000"/>
                  </a:solidFill>
                </a:rPr>
                <a:t>2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3662408" y="1632789"/>
            <a:ext cx="255198" cy="263039"/>
            <a:chOff x="1983958" y="4440892"/>
            <a:chExt cx="255198" cy="263039"/>
          </a:xfrm>
        </p:grpSpPr>
        <p:sp>
          <p:nvSpPr>
            <p:cNvPr id="21" name="타원 20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983958" y="4440892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smtClean="0">
                  <a:solidFill>
                    <a:srgbClr val="FF0000"/>
                  </a:solidFill>
                </a:rPr>
                <a:t>1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C56858-9F34-434F-9F90-4D2F417AC801}" type="slidenum">
              <a:rPr lang="ko-KR" altLang="en-US" smtClean="0"/>
              <a:t>25</a:t>
            </a:fld>
            <a:endParaRPr lang="ko-KR" altLang="en-US"/>
          </a:p>
        </p:txBody>
      </p:sp>
      <p:sp>
        <p:nvSpPr>
          <p:cNvPr id="23" name="직사각형 22"/>
          <p:cNvSpPr/>
          <p:nvPr/>
        </p:nvSpPr>
        <p:spPr bwMode="auto">
          <a:xfrm flipV="1">
            <a:off x="4836160" y="4484209"/>
            <a:ext cx="3002516" cy="1583681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7849880" y="4221171"/>
            <a:ext cx="255198" cy="278383"/>
            <a:chOff x="1983958" y="4440892"/>
            <a:chExt cx="266920" cy="263039"/>
          </a:xfrm>
        </p:grpSpPr>
        <p:sp>
          <p:nvSpPr>
            <p:cNvPr id="25" name="타원 24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983958" y="4440892"/>
              <a:ext cx="266920" cy="2326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smtClean="0">
                  <a:solidFill>
                    <a:srgbClr val="FF0000"/>
                  </a:solidFill>
                </a:rPr>
                <a:t>3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sp>
        <p:nvSpPr>
          <p:cNvPr id="27" name="모서리가 둥근 사각형 설명선 26"/>
          <p:cNvSpPr/>
          <p:nvPr/>
        </p:nvSpPr>
        <p:spPr bwMode="auto">
          <a:xfrm>
            <a:off x="1065981" y="2636052"/>
            <a:ext cx="1911393" cy="429890"/>
          </a:xfrm>
          <a:prstGeom prst="wedgeRoundRectCallout">
            <a:avLst>
              <a:gd name="adj1" fmla="val 55266"/>
              <a:gd name="adj2" fmla="val -125982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윈도우 로고</a:t>
            </a:r>
            <a:r>
              <a:rPr lang="en-US" altLang="ko-KR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클릭 후 </a:t>
            </a:r>
            <a:endParaRPr lang="en-US" altLang="ko-KR" sz="1000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우측 이미지 아이콘 클릭</a:t>
            </a:r>
            <a:endParaRPr kumimoji="0" lang="ko-KR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462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200" y="1969200"/>
            <a:ext cx="7923549" cy="4222800"/>
          </a:xfrm>
          <a:prstGeom prst="rect">
            <a:avLst/>
          </a:prstGeom>
        </p:spPr>
      </p:pic>
      <p:sp>
        <p:nvSpPr>
          <p:cNvPr id="7" name="TextBox 140"/>
          <p:cNvSpPr txBox="1">
            <a:spLocks noChangeArrowheads="1"/>
          </p:cNvSpPr>
          <p:nvPr/>
        </p:nvSpPr>
        <p:spPr bwMode="auto">
          <a:xfrm>
            <a:off x="578820" y="246063"/>
            <a:ext cx="61706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접속 환경 구성</a:t>
            </a:r>
            <a:r>
              <a:rPr lang="en-US" altLang="ko-KR" sz="20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자택 </a:t>
            </a:r>
            <a:r>
              <a:rPr lang="en-US" altLang="ko-KR" sz="2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PC </a:t>
            </a:r>
            <a:r>
              <a:rPr lang="en-US" altLang="ko-KR" sz="20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Windows 7</a:t>
            </a:r>
            <a:r>
              <a:rPr lang="en-US" altLang="ko-KR" sz="20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sz="2000" b="1" kern="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0605" y="732976"/>
            <a:ext cx="2223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2000" smtClean="0">
                <a:latin typeface="맑은 고딕" pitchFamily="50" charset="-127"/>
                <a:ea typeface="맑은 고딕" pitchFamily="50" charset="-127"/>
              </a:rPr>
              <a:t>SSL-VPN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접속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직사각형 2"/>
          <p:cNvSpPr/>
          <p:nvPr/>
        </p:nvSpPr>
        <p:spPr bwMode="auto">
          <a:xfrm>
            <a:off x="4748075" y="4026876"/>
            <a:ext cx="2083548" cy="55391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" name="모서리가 둥근 사각형 설명선 5"/>
          <p:cNvSpPr/>
          <p:nvPr/>
        </p:nvSpPr>
        <p:spPr bwMode="auto">
          <a:xfrm>
            <a:off x="2403471" y="3078119"/>
            <a:ext cx="4428152" cy="452893"/>
          </a:xfrm>
          <a:prstGeom prst="wedgeRoundRectCallout">
            <a:avLst>
              <a:gd name="adj1" fmla="val 43328"/>
              <a:gd name="adj2" fmla="val 137142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Username(</a:t>
            </a:r>
            <a:r>
              <a:rPr lang="ko-KR" altLang="en-US" sz="10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사번</a:t>
            </a:r>
            <a:r>
              <a:rPr lang="ko-KR" altLang="en-US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hmm0000</a:t>
            </a:r>
            <a:r>
              <a:rPr lang="ko-KR" altLang="en-US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or </a:t>
            </a:r>
            <a:r>
              <a:rPr lang="ko-KR" altLang="en-US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메일주소 </a:t>
            </a:r>
            <a:r>
              <a:rPr lang="en-US" altLang="ko-KR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hmm@hmm21.com) </a:t>
            </a:r>
            <a:r>
              <a:rPr lang="ko-KR" altLang="en-US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및 </a:t>
            </a:r>
            <a:r>
              <a:rPr lang="en-US" altLang="ko-KR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Password(</a:t>
            </a:r>
            <a:r>
              <a:rPr lang="ko-KR" altLang="en-US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메일 및 포탈 </a:t>
            </a:r>
            <a:r>
              <a:rPr lang="en-US" altLang="ko-KR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password</a:t>
            </a:r>
            <a:r>
              <a:rPr lang="ko-KR" altLang="en-US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와 동일</a:t>
            </a:r>
            <a:r>
              <a:rPr lang="en-US" altLang="ko-KR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입력 후 </a:t>
            </a:r>
            <a:r>
              <a:rPr lang="en-US" altLang="ko-KR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Log on </a:t>
            </a:r>
            <a:r>
              <a:rPr lang="ko-KR" altLang="en-US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클릭</a:t>
            </a:r>
            <a:endParaRPr kumimoji="0" lang="ko-KR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3833" y="1250108"/>
            <a:ext cx="47019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현대상선 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SSL VPN 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로그인 페이지 접속 및 로그인</a:t>
            </a:r>
            <a: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접속 주소 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  <a:hlinkClick r:id="rId3"/>
              </a:rPr>
              <a:t>https://v.hmm21.com</a:t>
            </a:r>
            <a:endParaRPr lang="en-US" altLang="ko-KR" sz="15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1409929" y="2101362"/>
            <a:ext cx="1403609" cy="18393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2824291" y="1920518"/>
            <a:ext cx="255198" cy="263039"/>
            <a:chOff x="1983958" y="4440892"/>
            <a:chExt cx="255198" cy="263039"/>
          </a:xfrm>
        </p:grpSpPr>
        <p:sp>
          <p:nvSpPr>
            <p:cNvPr id="11" name="타원 10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83958" y="4440892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smtClean="0">
                  <a:solidFill>
                    <a:srgbClr val="FF0000"/>
                  </a:solidFill>
                </a:rPr>
                <a:t>1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6881777" y="3810955"/>
            <a:ext cx="255198" cy="263039"/>
            <a:chOff x="1983958" y="4440892"/>
            <a:chExt cx="255198" cy="263039"/>
          </a:xfrm>
        </p:grpSpPr>
        <p:sp>
          <p:nvSpPr>
            <p:cNvPr id="14" name="타원 13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83958" y="4440892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smtClean="0">
                  <a:solidFill>
                    <a:srgbClr val="FF0000"/>
                  </a:solidFill>
                </a:rPr>
                <a:t>2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C56858-9F34-434F-9F90-4D2F417AC801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173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200" y="1969200"/>
            <a:ext cx="7923551" cy="4222800"/>
          </a:xfrm>
          <a:prstGeom prst="rect">
            <a:avLst/>
          </a:prstGeom>
        </p:spPr>
      </p:pic>
      <p:sp>
        <p:nvSpPr>
          <p:cNvPr id="7" name="TextBox 140"/>
          <p:cNvSpPr txBox="1">
            <a:spLocks noChangeArrowheads="1"/>
          </p:cNvSpPr>
          <p:nvPr/>
        </p:nvSpPr>
        <p:spPr bwMode="auto">
          <a:xfrm>
            <a:off x="578820" y="246063"/>
            <a:ext cx="61706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접속 환경 구성</a:t>
            </a:r>
            <a:r>
              <a:rPr lang="en-US" altLang="ko-KR" sz="20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자택 </a:t>
            </a:r>
            <a:r>
              <a:rPr lang="en-US" altLang="ko-KR" sz="2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PC </a:t>
            </a:r>
            <a:r>
              <a:rPr lang="en-US" altLang="ko-KR" sz="20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Windows 7</a:t>
            </a:r>
            <a:r>
              <a:rPr lang="en-US" altLang="ko-KR" sz="20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sz="2000" b="1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0605" y="732976"/>
            <a:ext cx="2223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2000" smtClean="0">
                <a:latin typeface="맑은 고딕" pitchFamily="50" charset="-127"/>
                <a:ea typeface="맑은 고딕" pitchFamily="50" charset="-127"/>
              </a:rPr>
              <a:t>SSL-VPN 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접속</a:t>
            </a:r>
            <a:endParaRPr lang="en-US" altLang="ko-KR" sz="2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3833" y="1250108"/>
            <a:ext cx="301717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SSL-VPN Agent(plug-in) 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설치</a:t>
            </a:r>
            <a:endParaRPr lang="ko-KR" altLang="en-US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모서리가 둥근 사각형 설명선 5"/>
          <p:cNvSpPr/>
          <p:nvPr/>
        </p:nvSpPr>
        <p:spPr bwMode="auto">
          <a:xfrm>
            <a:off x="1487055" y="4915809"/>
            <a:ext cx="2119828" cy="427289"/>
          </a:xfrm>
          <a:prstGeom prst="wedgeRoundRectCallout">
            <a:avLst>
              <a:gd name="adj1" fmla="val 48523"/>
              <a:gd name="adj2" fmla="val -100212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최초 접속 </a:t>
            </a:r>
            <a:r>
              <a:rPr lang="en-US" altLang="ko-KR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PC</a:t>
            </a:r>
            <a:r>
              <a:rPr lang="ko-KR" altLang="en-US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의 경우 </a:t>
            </a:r>
            <a:endParaRPr lang="en-US" altLang="ko-KR" sz="10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SSL-VPN</a:t>
            </a:r>
            <a:r>
              <a:rPr lang="ko-KR" altLang="en-US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Agent</a:t>
            </a:r>
            <a:r>
              <a:rPr lang="ko-KR" altLang="en-US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를 설치</a:t>
            </a:r>
            <a:endParaRPr kumimoji="0" lang="ko-KR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직사각형 7"/>
          <p:cNvSpPr/>
          <p:nvPr/>
        </p:nvSpPr>
        <p:spPr bwMode="auto">
          <a:xfrm>
            <a:off x="3606882" y="4547331"/>
            <a:ext cx="485675" cy="18619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4126942" y="4445819"/>
            <a:ext cx="255198" cy="263039"/>
            <a:chOff x="1983958" y="4440892"/>
            <a:chExt cx="255198" cy="263039"/>
          </a:xfrm>
        </p:grpSpPr>
        <p:sp>
          <p:nvSpPr>
            <p:cNvPr id="11" name="타원 10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83958" y="4440892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smtClean="0">
                  <a:solidFill>
                    <a:srgbClr val="FF0000"/>
                  </a:solidFill>
                </a:rPr>
                <a:t>3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C56858-9F34-434F-9F90-4D2F417AC801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265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200" y="1969200"/>
            <a:ext cx="7923551" cy="4222800"/>
          </a:xfrm>
          <a:prstGeom prst="rect">
            <a:avLst/>
          </a:prstGeom>
        </p:spPr>
      </p:pic>
      <p:sp>
        <p:nvSpPr>
          <p:cNvPr id="7" name="TextBox 140"/>
          <p:cNvSpPr txBox="1">
            <a:spLocks noChangeArrowheads="1"/>
          </p:cNvSpPr>
          <p:nvPr/>
        </p:nvSpPr>
        <p:spPr bwMode="auto">
          <a:xfrm>
            <a:off x="578820" y="246063"/>
            <a:ext cx="61706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접속 환경 구성</a:t>
            </a:r>
            <a:r>
              <a:rPr lang="en-US" altLang="ko-KR" sz="20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자택 </a:t>
            </a:r>
            <a:r>
              <a:rPr lang="en-US" altLang="ko-KR" sz="2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PC </a:t>
            </a:r>
            <a:r>
              <a:rPr lang="en-US" altLang="ko-KR" sz="20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Windows </a:t>
            </a:r>
            <a:r>
              <a:rPr lang="en-US" altLang="ko-KR" sz="20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7)</a:t>
            </a:r>
            <a:endParaRPr lang="en-US" altLang="ko-KR" sz="2000" b="1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0605" y="732976"/>
            <a:ext cx="2223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2000" smtClean="0">
                <a:latin typeface="맑은 고딕" pitchFamily="50" charset="-127"/>
                <a:ea typeface="맑은 고딕" pitchFamily="50" charset="-127"/>
              </a:rPr>
              <a:t>SSL-VPN 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접속</a:t>
            </a:r>
            <a:endParaRPr lang="en-US" altLang="ko-KR" sz="2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3833" y="1250108"/>
            <a:ext cx="301717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SSL-VPN Agent(plug-in) 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설치</a:t>
            </a:r>
            <a:endParaRPr lang="ko-KR" altLang="en-US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모서리가 둥근 사각형 설명선 5"/>
          <p:cNvSpPr/>
          <p:nvPr/>
        </p:nvSpPr>
        <p:spPr bwMode="auto">
          <a:xfrm>
            <a:off x="6397167" y="5153113"/>
            <a:ext cx="2397735" cy="427289"/>
          </a:xfrm>
          <a:prstGeom prst="wedgeRoundRectCallout">
            <a:avLst>
              <a:gd name="adj1" fmla="val -32911"/>
              <a:gd name="adj2" fmla="val 133788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실행 또는 저장을 선택하여 </a:t>
            </a:r>
            <a:r>
              <a:rPr lang="en-US" altLang="ko-KR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AGEE_setup.exe(Plug-in) </a:t>
            </a: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설치</a:t>
            </a:r>
            <a:endParaRPr kumimoji="0" lang="ko-KR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직사각형 7"/>
          <p:cNvSpPr/>
          <p:nvPr/>
        </p:nvSpPr>
        <p:spPr bwMode="auto">
          <a:xfrm>
            <a:off x="6169357" y="5960497"/>
            <a:ext cx="1041088" cy="18619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7210445" y="5713290"/>
            <a:ext cx="255198" cy="263039"/>
            <a:chOff x="1983958" y="4440892"/>
            <a:chExt cx="255198" cy="263039"/>
          </a:xfrm>
        </p:grpSpPr>
        <p:sp>
          <p:nvSpPr>
            <p:cNvPr id="10" name="타원 9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83958" y="4440892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smtClean="0">
                  <a:solidFill>
                    <a:srgbClr val="FF0000"/>
                  </a:solidFill>
                </a:rPr>
                <a:t>4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C56858-9F34-434F-9F90-4D2F417AC801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888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/>
          <p:cNvPicPr/>
          <p:nvPr/>
        </p:nvPicPr>
        <p:blipFill>
          <a:blip r:embed="rId2"/>
          <a:stretch>
            <a:fillRect/>
          </a:stretch>
        </p:blipFill>
        <p:spPr>
          <a:xfrm>
            <a:off x="763809" y="1795621"/>
            <a:ext cx="3240000" cy="253747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423" y="2440491"/>
            <a:ext cx="3240000" cy="2533091"/>
          </a:xfrm>
          <a:prstGeom prst="rect">
            <a:avLst/>
          </a:prstGeom>
        </p:spPr>
      </p:pic>
      <p:pic>
        <p:nvPicPr>
          <p:cNvPr id="20" name="그림 19"/>
          <p:cNvPicPr/>
          <p:nvPr/>
        </p:nvPicPr>
        <p:blipFill>
          <a:blip r:embed="rId4"/>
          <a:stretch>
            <a:fillRect/>
          </a:stretch>
        </p:blipFill>
        <p:spPr>
          <a:xfrm>
            <a:off x="5865040" y="3465006"/>
            <a:ext cx="3240912" cy="2523656"/>
          </a:xfrm>
          <a:prstGeom prst="rect">
            <a:avLst/>
          </a:prstGeom>
        </p:spPr>
      </p:pic>
      <p:sp>
        <p:nvSpPr>
          <p:cNvPr id="7" name="TextBox 140"/>
          <p:cNvSpPr txBox="1">
            <a:spLocks noChangeArrowheads="1"/>
          </p:cNvSpPr>
          <p:nvPr/>
        </p:nvSpPr>
        <p:spPr bwMode="auto">
          <a:xfrm>
            <a:off x="578820" y="246063"/>
            <a:ext cx="61706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접속 환경 구성</a:t>
            </a:r>
            <a:r>
              <a:rPr lang="en-US" altLang="ko-KR" sz="20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자택 </a:t>
            </a:r>
            <a:r>
              <a:rPr lang="en-US" altLang="ko-KR" sz="2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PC </a:t>
            </a:r>
            <a:r>
              <a:rPr lang="en-US" altLang="ko-KR" sz="20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Windows </a:t>
            </a:r>
            <a:r>
              <a:rPr lang="en-US" altLang="ko-KR" sz="20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7)</a:t>
            </a:r>
            <a:endParaRPr lang="en-US" altLang="ko-KR" sz="2000" b="1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0605" y="732976"/>
            <a:ext cx="21451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2000" smtClean="0">
                <a:latin typeface="맑은 고딕" pitchFamily="50" charset="-127"/>
                <a:ea typeface="맑은 고딕" pitchFamily="50" charset="-127"/>
              </a:rPr>
              <a:t>SSL-VPN </a:t>
            </a:r>
            <a:r>
              <a:rPr lang="ko-KR" altLang="en-US" sz="2000" smtClean="0">
                <a:latin typeface="맑은 고딕" pitchFamily="50" charset="-127"/>
                <a:ea typeface="맑은 고딕" pitchFamily="50" charset="-127"/>
              </a:rPr>
              <a:t>접속</a:t>
            </a:r>
            <a:endParaRPr lang="en-US" altLang="ko-KR" sz="2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3833" y="1250108"/>
            <a:ext cx="383085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로그인 및 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SSLVPN Agent(plug-in) 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설치</a:t>
            </a:r>
            <a:endParaRPr lang="ko-KR" altLang="en-US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03809" y="1795621"/>
            <a:ext cx="76174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인스톨</a:t>
            </a:r>
            <a:endParaRPr lang="ko-KR" altLang="en-US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87423" y="2441326"/>
            <a:ext cx="76174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설치중</a:t>
            </a:r>
            <a:endParaRPr lang="ko-KR" altLang="en-US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96625" y="3465841"/>
            <a:ext cx="56938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완료</a:t>
            </a:r>
            <a:endParaRPr lang="ko-KR" altLang="en-US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99512" y="4804086"/>
            <a:ext cx="105990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PC 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재부팅</a:t>
            </a:r>
            <a:endParaRPr lang="ko-KR" altLang="en-US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직사각형 17"/>
          <p:cNvSpPr/>
          <p:nvPr/>
        </p:nvSpPr>
        <p:spPr bwMode="auto">
          <a:xfrm>
            <a:off x="2602992" y="4066032"/>
            <a:ext cx="725424" cy="19507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1" name="직사각형 20"/>
          <p:cNvSpPr/>
          <p:nvPr/>
        </p:nvSpPr>
        <p:spPr bwMode="auto">
          <a:xfrm>
            <a:off x="7869936" y="5730230"/>
            <a:ext cx="548640" cy="18289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3708752" y="1845725"/>
            <a:ext cx="255198" cy="263039"/>
            <a:chOff x="1983958" y="4440892"/>
            <a:chExt cx="255198" cy="263039"/>
          </a:xfrm>
        </p:grpSpPr>
        <p:sp>
          <p:nvSpPr>
            <p:cNvPr id="22" name="타원 21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83958" y="4440892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smtClean="0">
                  <a:solidFill>
                    <a:srgbClr val="FF0000"/>
                  </a:solidFill>
                </a:rPr>
                <a:t>5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6432225" y="2471388"/>
            <a:ext cx="255198" cy="263039"/>
            <a:chOff x="1983958" y="4440892"/>
            <a:chExt cx="255198" cy="263039"/>
          </a:xfrm>
        </p:grpSpPr>
        <p:sp>
          <p:nvSpPr>
            <p:cNvPr id="25" name="타원 24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983958" y="4440892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smtClean="0">
                  <a:solidFill>
                    <a:srgbClr val="FF0000"/>
                  </a:solidFill>
                </a:rPr>
                <a:t>6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8604594" y="3495903"/>
            <a:ext cx="255198" cy="263039"/>
            <a:chOff x="1983958" y="4440892"/>
            <a:chExt cx="255198" cy="263039"/>
          </a:xfrm>
        </p:grpSpPr>
        <p:sp>
          <p:nvSpPr>
            <p:cNvPr id="28" name="타원 27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983958" y="4440892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smtClean="0">
                  <a:solidFill>
                    <a:srgbClr val="FF0000"/>
                  </a:solidFill>
                </a:rPr>
                <a:t>7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8596524" y="4813521"/>
            <a:ext cx="255198" cy="263039"/>
            <a:chOff x="1983958" y="4440892"/>
            <a:chExt cx="255198" cy="263039"/>
          </a:xfrm>
        </p:grpSpPr>
        <p:sp>
          <p:nvSpPr>
            <p:cNvPr id="31" name="타원 30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983958" y="4440892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smtClean="0">
                  <a:solidFill>
                    <a:srgbClr val="FF0000"/>
                  </a:solidFill>
                </a:rPr>
                <a:t>8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그룹 32"/>
          <p:cNvGrpSpPr/>
          <p:nvPr/>
        </p:nvGrpSpPr>
        <p:grpSpPr>
          <a:xfrm>
            <a:off x="8360771" y="5467191"/>
            <a:ext cx="255198" cy="263039"/>
            <a:chOff x="1983958" y="4440892"/>
            <a:chExt cx="255198" cy="263039"/>
          </a:xfrm>
        </p:grpSpPr>
        <p:sp>
          <p:nvSpPr>
            <p:cNvPr id="34" name="타원 33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983958" y="4440892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smtClean="0">
                  <a:solidFill>
                    <a:srgbClr val="FF0000"/>
                  </a:solidFill>
                </a:rPr>
                <a:t>9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C56858-9F34-434F-9F90-4D2F417AC801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978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/>
          <p:nvPr/>
        </p:nvPicPr>
        <p:blipFill rotWithShape="1">
          <a:blip r:embed="rId2"/>
          <a:srcRect t="7903" r="47105"/>
          <a:stretch/>
        </p:blipFill>
        <p:spPr>
          <a:xfrm>
            <a:off x="1013834" y="2158218"/>
            <a:ext cx="3031694" cy="4121776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00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접속 환경 구성</a:t>
            </a:r>
            <a:r>
              <a:rPr lang="en-US" altLang="ko-KR" sz="200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00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사내 </a:t>
            </a:r>
            <a:r>
              <a:rPr lang="en-US" altLang="ko-KR" sz="200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PC : Windows 10)</a:t>
            </a:r>
            <a:endParaRPr lang="ko-KR" altLang="en-US" sz="2000"/>
          </a:p>
        </p:txBody>
      </p:sp>
      <p:sp>
        <p:nvSpPr>
          <p:cNvPr id="5" name="TextBox 4"/>
          <p:cNvSpPr txBox="1"/>
          <p:nvPr/>
        </p:nvSpPr>
        <p:spPr>
          <a:xfrm>
            <a:off x="600605" y="732976"/>
            <a:ext cx="13484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2000" smtClean="0">
                <a:latin typeface="맑은 고딕" pitchFamily="50" charset="-127"/>
                <a:ea typeface="맑은 고딕" pitchFamily="50" charset="-127"/>
              </a:rPr>
              <a:t>IP </a:t>
            </a:r>
            <a:r>
              <a:rPr lang="ko-KR" altLang="en-US" sz="2000" smtClean="0">
                <a:latin typeface="맑은 고딕" pitchFamily="50" charset="-127"/>
                <a:ea typeface="맑은 고딕" pitchFamily="50" charset="-127"/>
              </a:rPr>
              <a:t>확인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3833" y="1250108"/>
            <a:ext cx="36150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명령 프롬포트</a:t>
            </a:r>
            <a:r>
              <a:rPr lang="en-US" altLang="ko-KR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를 통한 본인 </a:t>
            </a:r>
            <a:r>
              <a:rPr lang="en-US" altLang="ko-KR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IP </a:t>
            </a: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확인</a:t>
            </a:r>
            <a:endParaRPr lang="en-US" altLang="ko-KR" sz="15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직사각형 8"/>
          <p:cNvSpPr/>
          <p:nvPr/>
        </p:nvSpPr>
        <p:spPr bwMode="auto">
          <a:xfrm>
            <a:off x="1345474" y="2389713"/>
            <a:ext cx="1762638" cy="424287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" name="모서리가 둥근 사각형 설명선 11"/>
          <p:cNvSpPr/>
          <p:nvPr/>
        </p:nvSpPr>
        <p:spPr bwMode="auto">
          <a:xfrm>
            <a:off x="2502068" y="5464936"/>
            <a:ext cx="1712560" cy="461717"/>
          </a:xfrm>
          <a:prstGeom prst="wedgeRoundRectCallout">
            <a:avLst>
              <a:gd name="adj1" fmla="val -95091"/>
              <a:gd name="adj2" fmla="val 94412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cmd </a:t>
            </a:r>
            <a:r>
              <a:rPr kumimoji="0" lang="ko-KR" alt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입력 후 </a:t>
            </a:r>
            <a:endParaRPr kumimoji="0" lang="en-US" altLang="ko-KR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명령 프롬포트 실행</a:t>
            </a:r>
            <a:endParaRPr kumimoji="0" lang="ko-KR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7168" y="2153773"/>
            <a:ext cx="5193607" cy="3132652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 bwMode="auto">
          <a:xfrm>
            <a:off x="5451873" y="2761672"/>
            <a:ext cx="884272" cy="206703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6" name="모서리가 둥근 사각형 설명선 15"/>
          <p:cNvSpPr/>
          <p:nvPr/>
        </p:nvSpPr>
        <p:spPr bwMode="auto">
          <a:xfrm>
            <a:off x="8114219" y="3986156"/>
            <a:ext cx="1458089" cy="454737"/>
          </a:xfrm>
          <a:prstGeom prst="wedgeRoundRectCallout">
            <a:avLst>
              <a:gd name="adj1" fmla="val -82672"/>
              <a:gd name="adj2" fmla="val -60341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IPv4 </a:t>
            </a: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주소 의 </a:t>
            </a:r>
            <a:r>
              <a:rPr lang="en-US" altLang="ko-KR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IP </a:t>
            </a: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확인</a:t>
            </a:r>
            <a:endParaRPr lang="en-US" altLang="ko-KR" sz="1000" b="1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10.21.x.x </a:t>
            </a: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로 구성 됨</a:t>
            </a:r>
            <a:endParaRPr lang="en-US" altLang="ko-KR" sz="1000" b="1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직사각형 16"/>
          <p:cNvSpPr/>
          <p:nvPr/>
        </p:nvSpPr>
        <p:spPr bwMode="auto">
          <a:xfrm>
            <a:off x="4498110" y="3851146"/>
            <a:ext cx="3140363" cy="135009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5" name="모서리가 둥근 사각형 설명선 14"/>
          <p:cNvSpPr/>
          <p:nvPr/>
        </p:nvSpPr>
        <p:spPr bwMode="auto">
          <a:xfrm>
            <a:off x="7110893" y="2892265"/>
            <a:ext cx="1281341" cy="220389"/>
          </a:xfrm>
          <a:prstGeom prst="wedgeRoundRectCallout">
            <a:avLst>
              <a:gd name="adj1" fmla="val -112444"/>
              <a:gd name="adj2" fmla="val -62372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Ipconfig </a:t>
            </a:r>
            <a:r>
              <a:rPr kumimoji="0" lang="ko-KR" alt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입력 후 엔터</a:t>
            </a:r>
            <a:endParaRPr kumimoji="0" lang="ko-KR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직사각형 17"/>
          <p:cNvSpPr/>
          <p:nvPr/>
        </p:nvSpPr>
        <p:spPr bwMode="auto">
          <a:xfrm>
            <a:off x="1368641" y="6059055"/>
            <a:ext cx="340086" cy="220939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1708727" y="5771473"/>
            <a:ext cx="294774" cy="310360"/>
            <a:chOff x="1983958" y="4440892"/>
            <a:chExt cx="294774" cy="310360"/>
          </a:xfrm>
        </p:grpSpPr>
        <p:sp>
          <p:nvSpPr>
            <p:cNvPr id="3" name="타원 2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83958" y="4440892"/>
              <a:ext cx="294774" cy="310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smtClean="0">
                  <a:solidFill>
                    <a:srgbClr val="FF0000"/>
                  </a:solidFill>
                </a:rPr>
                <a:t>1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3106456" y="2132510"/>
            <a:ext cx="255198" cy="263039"/>
            <a:chOff x="1983958" y="4440892"/>
            <a:chExt cx="255198" cy="263039"/>
          </a:xfrm>
        </p:grpSpPr>
        <p:sp>
          <p:nvSpPr>
            <p:cNvPr id="20" name="타원 19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83958" y="4440892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smtClean="0">
                  <a:solidFill>
                    <a:srgbClr val="FF0000"/>
                  </a:solidFill>
                </a:rPr>
                <a:t>2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6365353" y="2575080"/>
            <a:ext cx="255198" cy="263039"/>
            <a:chOff x="1983958" y="4440892"/>
            <a:chExt cx="255198" cy="263039"/>
          </a:xfrm>
        </p:grpSpPr>
        <p:sp>
          <p:nvSpPr>
            <p:cNvPr id="23" name="타원 22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983958" y="4440892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smtClean="0">
                  <a:solidFill>
                    <a:srgbClr val="FF0000"/>
                  </a:solidFill>
                </a:rPr>
                <a:t>3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7623964" y="3561634"/>
            <a:ext cx="255198" cy="263039"/>
            <a:chOff x="1983958" y="4440892"/>
            <a:chExt cx="255198" cy="263039"/>
          </a:xfrm>
        </p:grpSpPr>
        <p:sp>
          <p:nvSpPr>
            <p:cNvPr id="26" name="타원 25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983958" y="4440892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smtClean="0">
                  <a:solidFill>
                    <a:srgbClr val="FF0000"/>
                  </a:solidFill>
                </a:rPr>
                <a:t>4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sp>
        <p:nvSpPr>
          <p:cNvPr id="28" name="슬라이드 번호 개체 틀 2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C56858-9F34-434F-9F90-4D2F417AC801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909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200" y="1969200"/>
            <a:ext cx="7923549" cy="4222800"/>
          </a:xfrm>
          <a:prstGeom prst="rect">
            <a:avLst/>
          </a:prstGeom>
        </p:spPr>
      </p:pic>
      <p:sp>
        <p:nvSpPr>
          <p:cNvPr id="7" name="TextBox 140"/>
          <p:cNvSpPr txBox="1">
            <a:spLocks noChangeArrowheads="1"/>
          </p:cNvSpPr>
          <p:nvPr/>
        </p:nvSpPr>
        <p:spPr bwMode="auto">
          <a:xfrm>
            <a:off x="578820" y="246063"/>
            <a:ext cx="61706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SSL-VPN </a:t>
            </a:r>
            <a:r>
              <a:rPr lang="ko-KR" altLang="en-US" sz="20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접속 </a:t>
            </a:r>
            <a:r>
              <a:rPr lang="ko-KR" altLang="en-US" sz="2000" b="1" kern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방법</a:t>
            </a:r>
            <a:r>
              <a:rPr lang="en-US" altLang="ko-KR" sz="2000" b="1" kern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자택 </a:t>
            </a:r>
            <a:r>
              <a:rPr lang="en-US" altLang="ko-KR" sz="2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PC </a:t>
            </a:r>
            <a:r>
              <a:rPr lang="en-US" altLang="ko-KR" sz="20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Windows 7)</a:t>
            </a:r>
            <a:endParaRPr lang="en-US" altLang="ko-KR" sz="2000" b="1" kern="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0605" y="732976"/>
            <a:ext cx="21451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2000" smtClean="0">
                <a:latin typeface="맑은 고딕" pitchFamily="50" charset="-127"/>
                <a:ea typeface="맑은 고딕" pitchFamily="50" charset="-127"/>
              </a:rPr>
              <a:t>SSL-VPN </a:t>
            </a:r>
            <a:r>
              <a:rPr lang="ko-KR" altLang="en-US" sz="2000" smtClean="0">
                <a:latin typeface="맑은 고딕" pitchFamily="50" charset="-127"/>
                <a:ea typeface="맑은 고딕" pitchFamily="50" charset="-127"/>
              </a:rPr>
              <a:t>접속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직사각형 2"/>
          <p:cNvSpPr/>
          <p:nvPr/>
        </p:nvSpPr>
        <p:spPr bwMode="auto">
          <a:xfrm>
            <a:off x="4748075" y="4026876"/>
            <a:ext cx="2083548" cy="55391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" name="모서리가 둥근 사각형 설명선 5"/>
          <p:cNvSpPr/>
          <p:nvPr/>
        </p:nvSpPr>
        <p:spPr bwMode="auto">
          <a:xfrm>
            <a:off x="2403471" y="3078119"/>
            <a:ext cx="4428152" cy="452893"/>
          </a:xfrm>
          <a:prstGeom prst="wedgeRoundRectCallout">
            <a:avLst>
              <a:gd name="adj1" fmla="val 43328"/>
              <a:gd name="adj2" fmla="val 137142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Username(</a:t>
            </a:r>
            <a:r>
              <a:rPr lang="ko-KR" altLang="en-US" sz="10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사번</a:t>
            </a:r>
            <a:r>
              <a:rPr lang="ko-KR" altLang="en-US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hmm0000</a:t>
            </a:r>
            <a:r>
              <a:rPr lang="ko-KR" altLang="en-US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or </a:t>
            </a:r>
            <a:r>
              <a:rPr lang="ko-KR" altLang="en-US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메일주소 </a:t>
            </a:r>
            <a:r>
              <a:rPr lang="en-US" altLang="ko-KR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hmm@hmm21.com) </a:t>
            </a:r>
            <a:r>
              <a:rPr lang="ko-KR" altLang="en-US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및 </a:t>
            </a:r>
            <a:r>
              <a:rPr lang="en-US" altLang="ko-KR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Password(</a:t>
            </a:r>
            <a:r>
              <a:rPr lang="ko-KR" altLang="en-US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메일 및 포탈 </a:t>
            </a:r>
            <a:r>
              <a:rPr lang="en-US" altLang="ko-KR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password</a:t>
            </a:r>
            <a:r>
              <a:rPr lang="ko-KR" altLang="en-US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와 동일</a:t>
            </a:r>
            <a:r>
              <a:rPr lang="en-US" altLang="ko-KR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입력 후 </a:t>
            </a:r>
            <a:r>
              <a:rPr lang="en-US" altLang="ko-KR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Log on </a:t>
            </a:r>
            <a:r>
              <a:rPr lang="ko-KR" altLang="en-US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클릭</a:t>
            </a:r>
            <a:endParaRPr kumimoji="0" lang="ko-KR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3833" y="1250108"/>
            <a:ext cx="47019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현대상선 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SSL VPN 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로그인 페이지 접속 및 로그인</a:t>
            </a:r>
            <a: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접속 주소 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  <a:hlinkClick r:id="rId3"/>
              </a:rPr>
              <a:t>https://v.hmm21.com</a:t>
            </a:r>
            <a:endParaRPr lang="en-US" altLang="ko-KR" sz="15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1409929" y="2101362"/>
            <a:ext cx="1403609" cy="18393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2813538" y="1887296"/>
            <a:ext cx="255198" cy="263039"/>
            <a:chOff x="1983958" y="4440892"/>
            <a:chExt cx="255198" cy="263039"/>
          </a:xfrm>
        </p:grpSpPr>
        <p:sp>
          <p:nvSpPr>
            <p:cNvPr id="11" name="타원 10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83958" y="4440892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smtClean="0">
                  <a:solidFill>
                    <a:srgbClr val="FF0000"/>
                  </a:solidFill>
                </a:rPr>
                <a:t>1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6831623" y="3792521"/>
            <a:ext cx="255198" cy="263039"/>
            <a:chOff x="1983958" y="4440892"/>
            <a:chExt cx="255198" cy="263039"/>
          </a:xfrm>
        </p:grpSpPr>
        <p:sp>
          <p:nvSpPr>
            <p:cNvPr id="14" name="타원 13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83958" y="4440892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smtClean="0">
                  <a:solidFill>
                    <a:srgbClr val="FF0000"/>
                  </a:solidFill>
                </a:rPr>
                <a:t>2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C56858-9F34-434F-9F90-4D2F417AC801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68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/>
          <p:nvPr/>
        </p:nvPicPr>
        <p:blipFill>
          <a:blip r:embed="rId2"/>
          <a:stretch>
            <a:fillRect/>
          </a:stretch>
        </p:blipFill>
        <p:spPr>
          <a:xfrm>
            <a:off x="1013833" y="1969200"/>
            <a:ext cx="5731510" cy="4320540"/>
          </a:xfrm>
          <a:prstGeom prst="rect">
            <a:avLst/>
          </a:prstGeom>
        </p:spPr>
      </p:pic>
      <p:sp>
        <p:nvSpPr>
          <p:cNvPr id="7" name="TextBox 140"/>
          <p:cNvSpPr txBox="1">
            <a:spLocks noChangeArrowheads="1"/>
          </p:cNvSpPr>
          <p:nvPr/>
        </p:nvSpPr>
        <p:spPr bwMode="auto">
          <a:xfrm>
            <a:off x="578820" y="246063"/>
            <a:ext cx="61706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SSL-VPN </a:t>
            </a:r>
            <a:r>
              <a:rPr lang="ko-KR" altLang="en-US" sz="20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접속 </a:t>
            </a:r>
            <a:r>
              <a:rPr lang="ko-KR" altLang="en-US" sz="2000" b="1" kern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방법</a:t>
            </a:r>
            <a:r>
              <a:rPr lang="en-US" altLang="ko-KR" sz="2000" b="1" kern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자택 </a:t>
            </a:r>
            <a:r>
              <a:rPr lang="en-US" altLang="ko-KR" sz="2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PC </a:t>
            </a:r>
            <a:r>
              <a:rPr lang="en-US" altLang="ko-KR" sz="20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Windows 7)</a:t>
            </a:r>
            <a:endParaRPr lang="en-US" altLang="ko-KR" sz="2000" b="1" kern="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0605" y="732976"/>
            <a:ext cx="2223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2000" smtClean="0">
                <a:latin typeface="맑은 고딕" pitchFamily="50" charset="-127"/>
                <a:ea typeface="맑은 고딕" pitchFamily="50" charset="-127"/>
              </a:rPr>
              <a:t>SSL-VPN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접속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직사각형 2"/>
          <p:cNvSpPr/>
          <p:nvPr/>
        </p:nvSpPr>
        <p:spPr bwMode="auto">
          <a:xfrm>
            <a:off x="5182416" y="5807594"/>
            <a:ext cx="238576" cy="25792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" name="모서리가 둥근 사각형 설명선 5"/>
          <p:cNvSpPr/>
          <p:nvPr/>
        </p:nvSpPr>
        <p:spPr bwMode="auto">
          <a:xfrm>
            <a:off x="5420992" y="5204460"/>
            <a:ext cx="2580008" cy="284729"/>
          </a:xfrm>
          <a:prstGeom prst="wedgeRoundRectCallout">
            <a:avLst>
              <a:gd name="adj1" fmla="val -49768"/>
              <a:gd name="adj2" fmla="val 150602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해당 </a:t>
            </a:r>
            <a:r>
              <a:rPr lang="en-US" altLang="ko-KR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Icon</a:t>
            </a: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 활성화 되었는지 확인</a:t>
            </a:r>
            <a:endParaRPr kumimoji="0" lang="ko-KR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3833" y="1250108"/>
            <a:ext cx="48796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현대상선 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SSL VPN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로그인 페이지 접속 및 로그인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아래와 같은 화면이 나올때까지 대기</a:t>
            </a:r>
            <a:endParaRPr lang="en-US" altLang="ko-KR" sz="15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5495778" y="5725630"/>
            <a:ext cx="255198" cy="263039"/>
            <a:chOff x="1983958" y="4440892"/>
            <a:chExt cx="255198" cy="263039"/>
          </a:xfrm>
        </p:grpSpPr>
        <p:sp>
          <p:nvSpPr>
            <p:cNvPr id="18" name="타원 17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983958" y="4440892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smtClean="0">
                  <a:solidFill>
                    <a:srgbClr val="FF0000"/>
                  </a:solidFill>
                </a:rPr>
                <a:t>4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C56858-9F34-434F-9F90-4D2F417AC801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250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그림 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3877" y="2046196"/>
            <a:ext cx="4505325" cy="4229100"/>
          </a:xfrm>
          <a:prstGeom prst="rect">
            <a:avLst/>
          </a:prstGeom>
        </p:spPr>
      </p:pic>
      <p:pic>
        <p:nvPicPr>
          <p:cNvPr id="55" name="그림 54"/>
          <p:cNvPicPr>
            <a:picLocks noChangeAspect="1"/>
          </p:cNvPicPr>
          <p:nvPr/>
        </p:nvPicPr>
        <p:blipFill rotWithShape="1">
          <a:blip r:embed="rId3"/>
          <a:srcRect r="38518" b="5979"/>
          <a:stretch/>
        </p:blipFill>
        <p:spPr>
          <a:xfrm>
            <a:off x="1013833" y="2046196"/>
            <a:ext cx="3696712" cy="4234531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00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환경 확인</a:t>
            </a:r>
            <a:r>
              <a:rPr lang="en-US" altLang="ko-KR" sz="200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00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자택 </a:t>
            </a:r>
            <a:r>
              <a:rPr lang="en-US" altLang="ko-KR" sz="200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PC</a:t>
            </a:r>
            <a:r>
              <a:rPr lang="ko-KR" altLang="en-US" sz="200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Windows 7)</a:t>
            </a:r>
            <a:endParaRPr lang="ko-KR" altLang="en-US" sz="2000"/>
          </a:p>
        </p:txBody>
      </p:sp>
      <p:sp>
        <p:nvSpPr>
          <p:cNvPr id="5" name="TextBox 4"/>
          <p:cNvSpPr txBox="1"/>
          <p:nvPr/>
        </p:nvSpPr>
        <p:spPr>
          <a:xfrm>
            <a:off x="600605" y="732976"/>
            <a:ext cx="2800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2000" smtClean="0">
                <a:latin typeface="맑은 고딕" pitchFamily="50" charset="-127"/>
                <a:ea typeface="맑은 고딕" pitchFamily="50" charset="-127"/>
              </a:rPr>
              <a:t>Windows </a:t>
            </a:r>
            <a:r>
              <a:rPr lang="ko-KR" altLang="en-US" sz="2000" smtClean="0">
                <a:latin typeface="맑은 고딕" pitchFamily="50" charset="-127"/>
                <a:ea typeface="맑은 고딕" pitchFamily="50" charset="-127"/>
              </a:rPr>
              <a:t>버전 확인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3833" y="1250108"/>
            <a:ext cx="6897594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일부 </a:t>
            </a:r>
            <a:r>
              <a:rPr lang="en-US" altLang="ko-KR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Windows 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7</a:t>
            </a:r>
            <a:r>
              <a:rPr lang="en-US" altLang="ko-KR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Home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의</a:t>
            </a: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경우 원격 접속이 불가하며</a:t>
            </a:r>
            <a:r>
              <a:rPr lang="en-US" altLang="ko-KR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OS Version UP</a:t>
            </a: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이나 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500" u="sng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“3</a:t>
            </a:r>
            <a:r>
              <a:rPr lang="en-US" altLang="ko-KR" sz="1500" u="sng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u="sng">
                <a:latin typeface="맑은 고딕" panose="020B0503020000020004" pitchFamily="50" charset="-127"/>
                <a:ea typeface="맑은 고딕" panose="020B0503020000020004" pitchFamily="50" charset="-127"/>
              </a:rPr>
              <a:t>자택 </a:t>
            </a:r>
            <a:r>
              <a:rPr lang="en-US" altLang="ko-KR" sz="1500" u="sng">
                <a:latin typeface="맑은 고딕" panose="020B0503020000020004" pitchFamily="50" charset="-127"/>
                <a:ea typeface="맑은 고딕" panose="020B0503020000020004" pitchFamily="50" charset="-127"/>
              </a:rPr>
              <a:t>PC</a:t>
            </a:r>
            <a:r>
              <a:rPr lang="ko-KR" altLang="en-US" sz="1500" u="sng">
                <a:latin typeface="맑은 고딕" panose="020B0503020000020004" pitchFamily="50" charset="-127"/>
                <a:ea typeface="맑은 고딕" panose="020B0503020000020004" pitchFamily="50" charset="-127"/>
              </a:rPr>
              <a:t>에 </a:t>
            </a:r>
            <a:r>
              <a:rPr lang="en-US" altLang="ko-KR" sz="1500" u="sng">
                <a:latin typeface="맑은 고딕" panose="020B0503020000020004" pitchFamily="50" charset="-127"/>
                <a:ea typeface="맑은 고딕" panose="020B0503020000020004" pitchFamily="50" charset="-127"/>
              </a:rPr>
              <a:t>SSLVPN</a:t>
            </a:r>
            <a:r>
              <a:rPr lang="ko-KR" altLang="en-US" sz="1500" u="sng">
                <a:latin typeface="맑은 고딕" panose="020B0503020000020004" pitchFamily="50" charset="-127"/>
                <a:ea typeface="맑은 고딕" panose="020B0503020000020004" pitchFamily="50" charset="-127"/>
              </a:rPr>
              <a:t>만 설치하는 </a:t>
            </a:r>
            <a:r>
              <a:rPr lang="ko-KR" altLang="en-US" sz="1500" u="sng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경우 </a:t>
            </a:r>
            <a:r>
              <a:rPr lang="en-US" altLang="ko-KR" sz="1500" u="sng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en-US" altLang="ko-KR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가이드 참고</a:t>
            </a:r>
            <a:endParaRPr lang="en-US" altLang="ko-KR" sz="150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Windows 7 Home</a:t>
            </a: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 아닌 경우 </a:t>
            </a:r>
            <a:r>
              <a:rPr lang="en-US" altLang="ko-KR" sz="150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33 Page</a:t>
            </a: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로 이동</a:t>
            </a:r>
            <a:endParaRPr lang="en-US" altLang="ko-KR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1" name="모서리가 둥근 사각형 설명선 40"/>
          <p:cNvSpPr/>
          <p:nvPr/>
        </p:nvSpPr>
        <p:spPr bwMode="auto">
          <a:xfrm>
            <a:off x="1135135" y="5689509"/>
            <a:ext cx="1712560" cy="585787"/>
          </a:xfrm>
          <a:prstGeom prst="wedgeRoundRectCallout">
            <a:avLst>
              <a:gd name="adj1" fmla="val 32097"/>
              <a:gd name="adj2" fmla="val -77303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내 </a:t>
            </a:r>
            <a:r>
              <a:rPr lang="en-US" altLang="ko-KR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PC </a:t>
            </a: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실행하여 하단의 하얀 빈공간 우클릭 후</a:t>
            </a:r>
            <a:endParaRPr lang="en-US" altLang="ko-KR" sz="1000" b="1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속성 클릭</a:t>
            </a:r>
            <a:endParaRPr kumimoji="0" lang="ko-KR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2" name="직사각형 41"/>
          <p:cNvSpPr/>
          <p:nvPr/>
        </p:nvSpPr>
        <p:spPr bwMode="auto">
          <a:xfrm>
            <a:off x="2588067" y="5344189"/>
            <a:ext cx="1626610" cy="180478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4" name="모서리가 둥근 사각형 설명선 43"/>
          <p:cNvSpPr/>
          <p:nvPr/>
        </p:nvSpPr>
        <p:spPr bwMode="auto">
          <a:xfrm>
            <a:off x="8193440" y="3399776"/>
            <a:ext cx="1712560" cy="633744"/>
          </a:xfrm>
          <a:prstGeom prst="wedgeRoundRectCallout">
            <a:avLst>
              <a:gd name="adj1" fmla="val -83320"/>
              <a:gd name="adj2" fmla="val -55229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Windows </a:t>
            </a: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버전 확인</a:t>
            </a:r>
            <a:endParaRPr lang="en-US" altLang="ko-KR" sz="1000" b="1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일부 </a:t>
            </a:r>
            <a:r>
              <a:rPr kumimoji="0" lang="en-US" altLang="ko-KR" sz="1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Home </a:t>
            </a:r>
            <a:r>
              <a:rPr kumimoji="0" lang="ko-KR" altLang="en-US" sz="1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버전은 원격 데스크톱 사용이 불가함</a:t>
            </a:r>
            <a:endParaRPr kumimoji="0" lang="ko-KR" altLang="en-US" sz="1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5" name="직사각형 44"/>
          <p:cNvSpPr/>
          <p:nvPr/>
        </p:nvSpPr>
        <p:spPr bwMode="auto">
          <a:xfrm>
            <a:off x="6826785" y="3103417"/>
            <a:ext cx="1461011" cy="23091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46" name="그룹 45"/>
          <p:cNvGrpSpPr/>
          <p:nvPr/>
        </p:nvGrpSpPr>
        <p:grpSpPr>
          <a:xfrm>
            <a:off x="4195054" y="5081150"/>
            <a:ext cx="255198" cy="263039"/>
            <a:chOff x="1983958" y="4440892"/>
            <a:chExt cx="255198" cy="263039"/>
          </a:xfrm>
        </p:grpSpPr>
        <p:sp>
          <p:nvSpPr>
            <p:cNvPr id="47" name="타원 46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983958" y="4440892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smtClean="0">
                  <a:solidFill>
                    <a:srgbClr val="FF0000"/>
                  </a:solidFill>
                </a:rPr>
                <a:t>1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grpSp>
        <p:nvGrpSpPr>
          <p:cNvPr id="52" name="그룹 51"/>
          <p:cNvGrpSpPr/>
          <p:nvPr/>
        </p:nvGrpSpPr>
        <p:grpSpPr>
          <a:xfrm>
            <a:off x="8303284" y="2840378"/>
            <a:ext cx="255198" cy="263039"/>
            <a:chOff x="1983958" y="4440892"/>
            <a:chExt cx="255198" cy="263039"/>
          </a:xfrm>
        </p:grpSpPr>
        <p:sp>
          <p:nvSpPr>
            <p:cNvPr id="53" name="타원 52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983958" y="4440892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smtClean="0">
                  <a:solidFill>
                    <a:srgbClr val="FF0000"/>
                  </a:solidFill>
                </a:rPr>
                <a:t>2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sp>
        <p:nvSpPr>
          <p:cNvPr id="7" name="슬라이드 번호 개체 틀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C56858-9F34-434F-9F90-4D2F417AC801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228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/>
          <p:nvPr/>
        </p:nvPicPr>
        <p:blipFill>
          <a:blip r:embed="rId2"/>
          <a:stretch>
            <a:fillRect/>
          </a:stretch>
        </p:blipFill>
        <p:spPr>
          <a:xfrm>
            <a:off x="1013833" y="1923126"/>
            <a:ext cx="3382676" cy="4366613"/>
          </a:xfrm>
          <a:prstGeom prst="rect">
            <a:avLst/>
          </a:prstGeom>
        </p:spPr>
      </p:pic>
      <p:sp>
        <p:nvSpPr>
          <p:cNvPr id="7" name="TextBox 140"/>
          <p:cNvSpPr txBox="1">
            <a:spLocks noChangeArrowheads="1"/>
          </p:cNvSpPr>
          <p:nvPr/>
        </p:nvSpPr>
        <p:spPr bwMode="auto">
          <a:xfrm>
            <a:off x="578820" y="246063"/>
            <a:ext cx="61706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1" kern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원격</a:t>
            </a:r>
            <a:r>
              <a:rPr lang="en-US" altLang="ko-KR" sz="2000" b="1" kern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0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접속 </a:t>
            </a:r>
            <a:r>
              <a:rPr lang="ko-KR" altLang="en-US" sz="2000" b="1" kern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방법</a:t>
            </a:r>
            <a:r>
              <a:rPr lang="en-US" altLang="ko-KR" sz="2000" b="1" kern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자택 </a:t>
            </a:r>
            <a:r>
              <a:rPr lang="en-US" altLang="ko-KR" sz="2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PC </a:t>
            </a:r>
            <a:r>
              <a:rPr lang="en-US" altLang="ko-KR" sz="20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Windows 7)</a:t>
            </a:r>
            <a:endParaRPr lang="en-US" altLang="ko-KR" sz="2000" b="1" kern="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0605" y="732976"/>
            <a:ext cx="2045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sz="2000" smtClean="0">
                <a:latin typeface="맑은 고딕" pitchFamily="50" charset="-127"/>
                <a:ea typeface="맑은 고딕" pitchFamily="50" charset="-127"/>
              </a:rPr>
              <a:t>사내 </a:t>
            </a:r>
            <a:r>
              <a:rPr lang="en-US" altLang="ko-KR" sz="2000" smtClean="0">
                <a:latin typeface="맑은 고딕" pitchFamily="50" charset="-127"/>
                <a:ea typeface="맑은 고딕" pitchFamily="50" charset="-127"/>
              </a:rPr>
              <a:t>PC </a:t>
            </a:r>
            <a:r>
              <a:rPr lang="ko-KR" altLang="en-US" sz="2000" smtClean="0">
                <a:latin typeface="맑은 고딕" pitchFamily="50" charset="-127"/>
                <a:ea typeface="맑은 고딕" pitchFamily="50" charset="-127"/>
              </a:rPr>
              <a:t>접속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3833" y="1250108"/>
            <a:ext cx="433003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원격 데스크톱 연결</a:t>
            </a:r>
            <a:r>
              <a:rPr lang="en-US" altLang="ko-KR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을 이용한 사내 </a:t>
            </a:r>
            <a:r>
              <a:rPr lang="en-US" altLang="ko-KR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PC </a:t>
            </a: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접속</a:t>
            </a:r>
            <a:endParaRPr lang="en-US" altLang="ko-KR" sz="15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1213346" y="5588000"/>
            <a:ext cx="920254" cy="249158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" name="직사각형 12"/>
          <p:cNvSpPr/>
          <p:nvPr/>
        </p:nvSpPr>
        <p:spPr bwMode="auto">
          <a:xfrm>
            <a:off x="1213347" y="2253673"/>
            <a:ext cx="1433012" cy="337128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6022" y="1992000"/>
            <a:ext cx="3552825" cy="2124075"/>
          </a:xfrm>
          <a:prstGeom prst="rect">
            <a:avLst/>
          </a:prstGeom>
        </p:spPr>
      </p:pic>
      <p:sp>
        <p:nvSpPr>
          <p:cNvPr id="15" name="모서리가 둥근 사각형 설명선 14"/>
          <p:cNvSpPr/>
          <p:nvPr/>
        </p:nvSpPr>
        <p:spPr bwMode="auto">
          <a:xfrm>
            <a:off x="4614783" y="3383793"/>
            <a:ext cx="2580008" cy="284729"/>
          </a:xfrm>
          <a:prstGeom prst="wedgeRoundRectCallout">
            <a:avLst>
              <a:gd name="adj1" fmla="val -4660"/>
              <a:gd name="adj2" fmla="val -108911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확인한 사내 </a:t>
            </a:r>
            <a:r>
              <a:rPr lang="en-US" altLang="ko-KR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IP </a:t>
            </a: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주소 입력</a:t>
            </a:r>
            <a:endParaRPr kumimoji="0" lang="ko-KR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직사각형 15"/>
          <p:cNvSpPr/>
          <p:nvPr/>
        </p:nvSpPr>
        <p:spPr bwMode="auto">
          <a:xfrm>
            <a:off x="6709514" y="3845383"/>
            <a:ext cx="718896" cy="27069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7" name="직사각형 16"/>
          <p:cNvSpPr/>
          <p:nvPr/>
        </p:nvSpPr>
        <p:spPr bwMode="auto">
          <a:xfrm>
            <a:off x="5272603" y="2896875"/>
            <a:ext cx="1620098" cy="26785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2133600" y="5358774"/>
            <a:ext cx="255198" cy="263039"/>
            <a:chOff x="1983958" y="4440892"/>
            <a:chExt cx="255198" cy="263039"/>
          </a:xfrm>
        </p:grpSpPr>
        <p:sp>
          <p:nvSpPr>
            <p:cNvPr id="24" name="타원 23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983958" y="4440892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smtClean="0">
                  <a:solidFill>
                    <a:srgbClr val="FF0000"/>
                  </a:solidFill>
                </a:rPr>
                <a:t>1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2590674" y="2013253"/>
            <a:ext cx="255198" cy="263039"/>
            <a:chOff x="1983958" y="4440892"/>
            <a:chExt cx="255198" cy="263039"/>
          </a:xfrm>
        </p:grpSpPr>
        <p:sp>
          <p:nvSpPr>
            <p:cNvPr id="27" name="타원 26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83958" y="4440892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smtClean="0">
                  <a:solidFill>
                    <a:srgbClr val="FF0000"/>
                  </a:solidFill>
                </a:rPr>
                <a:t>2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6892701" y="2663734"/>
            <a:ext cx="255198" cy="263039"/>
            <a:chOff x="1983958" y="4440892"/>
            <a:chExt cx="255198" cy="263039"/>
          </a:xfrm>
        </p:grpSpPr>
        <p:sp>
          <p:nvSpPr>
            <p:cNvPr id="30" name="타원 29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983958" y="4440892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smtClean="0">
                  <a:solidFill>
                    <a:srgbClr val="FF0000"/>
                  </a:solidFill>
                </a:rPr>
                <a:t>3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grpSp>
        <p:nvGrpSpPr>
          <p:cNvPr id="32" name="그룹 31"/>
          <p:cNvGrpSpPr/>
          <p:nvPr/>
        </p:nvGrpSpPr>
        <p:grpSpPr>
          <a:xfrm>
            <a:off x="7394304" y="3603246"/>
            <a:ext cx="255198" cy="263039"/>
            <a:chOff x="1983958" y="4440892"/>
            <a:chExt cx="255198" cy="263039"/>
          </a:xfrm>
        </p:grpSpPr>
        <p:sp>
          <p:nvSpPr>
            <p:cNvPr id="33" name="타원 32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983958" y="4440892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smtClean="0">
                  <a:solidFill>
                    <a:srgbClr val="FF0000"/>
                  </a:solidFill>
                </a:rPr>
                <a:t>4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C56858-9F34-434F-9F90-4D2F417AC801}" type="slidenum">
              <a:rPr lang="ko-KR" altLang="en-US" smtClean="0"/>
              <a:t>33</a:t>
            </a:fld>
            <a:endParaRPr lang="ko-KR" altLang="en-US"/>
          </a:p>
        </p:txBody>
      </p:sp>
      <p:sp>
        <p:nvSpPr>
          <p:cNvPr id="6" name="모서리가 둥근 사각형 설명선 5"/>
          <p:cNvSpPr/>
          <p:nvPr/>
        </p:nvSpPr>
        <p:spPr bwMode="auto">
          <a:xfrm>
            <a:off x="4053861" y="1690295"/>
            <a:ext cx="2580008" cy="284729"/>
          </a:xfrm>
          <a:prstGeom prst="wedgeRoundRectCallout">
            <a:avLst>
              <a:gd name="adj1" fmla="val -49768"/>
              <a:gd name="adj2" fmla="val 150602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원격 데스크톱 연결</a:t>
            </a:r>
            <a:r>
              <a:rPr lang="en-US" altLang="ko-KR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“ </a:t>
            </a: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실행</a:t>
            </a:r>
            <a:endParaRPr kumimoji="0" lang="ko-KR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3075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2"/>
          <a:srcRect l="1" r="1639"/>
          <a:stretch/>
        </p:blipFill>
        <p:spPr>
          <a:xfrm>
            <a:off x="5055457" y="2079968"/>
            <a:ext cx="2933901" cy="227179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339" y="2079968"/>
            <a:ext cx="2956038" cy="1870359"/>
          </a:xfrm>
          <a:prstGeom prst="rect">
            <a:avLst/>
          </a:prstGeom>
        </p:spPr>
      </p:pic>
      <p:sp>
        <p:nvSpPr>
          <p:cNvPr id="7" name="TextBox 140"/>
          <p:cNvSpPr txBox="1">
            <a:spLocks noChangeArrowheads="1"/>
          </p:cNvSpPr>
          <p:nvPr/>
        </p:nvSpPr>
        <p:spPr bwMode="auto">
          <a:xfrm>
            <a:off x="578820" y="246063"/>
            <a:ext cx="61706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1" ker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원격</a:t>
            </a:r>
            <a:r>
              <a:rPr lang="en-US" altLang="ko-KR" sz="2000" b="1" ker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000" b="1" ker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접속 방법</a:t>
            </a:r>
            <a:r>
              <a:rPr lang="en-US" altLang="ko-KR" sz="2000" b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자택 </a:t>
            </a:r>
            <a:r>
              <a:rPr lang="en-US" altLang="ko-KR" sz="2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PC </a:t>
            </a:r>
            <a:r>
              <a:rPr lang="en-US" altLang="ko-KR" sz="20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Windows 7)</a:t>
            </a:r>
            <a:endParaRPr lang="en-US" altLang="ko-KR" sz="2000" b="1" kern="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0605" y="732976"/>
            <a:ext cx="2045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sz="2000" smtClean="0">
                <a:latin typeface="맑은 고딕" pitchFamily="50" charset="-127"/>
                <a:ea typeface="맑은 고딕" pitchFamily="50" charset="-127"/>
              </a:rPr>
              <a:t>사내 </a:t>
            </a:r>
            <a:r>
              <a:rPr lang="en-US" altLang="ko-KR" sz="2000" smtClean="0">
                <a:latin typeface="맑은 고딕" pitchFamily="50" charset="-127"/>
                <a:ea typeface="맑은 고딕" pitchFamily="50" charset="-127"/>
              </a:rPr>
              <a:t>PC </a:t>
            </a:r>
            <a:r>
              <a:rPr lang="ko-KR" altLang="en-US" sz="2000" smtClean="0">
                <a:latin typeface="맑은 고딕" pitchFamily="50" charset="-127"/>
                <a:ea typeface="맑은 고딕" pitchFamily="50" charset="-127"/>
              </a:rPr>
              <a:t>접속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3833" y="1250108"/>
            <a:ext cx="433003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원격 데스크톱 연결</a:t>
            </a:r>
            <a:r>
              <a:rPr lang="en-US" altLang="ko-KR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을 이용한 사내 </a:t>
            </a:r>
            <a:r>
              <a:rPr lang="en-US" altLang="ko-KR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PC </a:t>
            </a: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접속</a:t>
            </a:r>
            <a:endParaRPr lang="en-US" altLang="ko-KR" sz="15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직사각형 13"/>
          <p:cNvSpPr/>
          <p:nvPr/>
        </p:nvSpPr>
        <p:spPr bwMode="auto">
          <a:xfrm>
            <a:off x="1305186" y="3068945"/>
            <a:ext cx="2682344" cy="41979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5" name="모서리가 둥근 사각형 설명선 14"/>
          <p:cNvSpPr/>
          <p:nvPr/>
        </p:nvSpPr>
        <p:spPr bwMode="auto">
          <a:xfrm>
            <a:off x="6522407" y="2143659"/>
            <a:ext cx="3342615" cy="831413"/>
          </a:xfrm>
          <a:prstGeom prst="wedgeRoundRectCallout">
            <a:avLst>
              <a:gd name="adj1" fmla="val -42876"/>
              <a:gd name="adj2" fmla="val 73996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ko-KR" altLang="en-US" sz="10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본사 </a:t>
            </a:r>
            <a:r>
              <a:rPr lang="en-US" altLang="ko-KR" sz="10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HMM </a:t>
            </a:r>
            <a:r>
              <a:rPr lang="ko-KR" altLang="en-US" sz="10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인직원 </a:t>
            </a:r>
            <a:r>
              <a:rPr lang="en-US" altLang="ko-KR" sz="10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000" b="1">
                <a:latin typeface="맑은 고딕" panose="020B0503020000020004" pitchFamily="50" charset="-127"/>
                <a:ea typeface="맑은 고딕" panose="020B0503020000020004" pitchFamily="50" charset="-127"/>
              </a:rPr>
              <a:t>그룹웨어 </a:t>
            </a:r>
            <a:r>
              <a:rPr lang="en-US" altLang="ko-KR" sz="1000" b="1">
                <a:latin typeface="맑은 고딕" panose="020B0503020000020004" pitchFamily="50" charset="-127"/>
                <a:ea typeface="맑은 고딕" panose="020B0503020000020004" pitchFamily="50" charset="-127"/>
              </a:rPr>
              <a:t>ID/PW</a:t>
            </a:r>
            <a:r>
              <a:rPr lang="ko-KR" altLang="en-US" sz="1000" b="1">
                <a:latin typeface="맑은 고딕" panose="020B0503020000020004" pitchFamily="50" charset="-127"/>
                <a:ea typeface="맑은 고딕" panose="020B0503020000020004" pitchFamily="50" charset="-127"/>
              </a:rPr>
              <a:t>를 입력하며</a:t>
            </a:r>
            <a:r>
              <a:rPr lang="en-US" altLang="ko-KR" sz="1000" b="1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</a:p>
          <a:p>
            <a:r>
              <a:rPr lang="en-US" altLang="ko-KR" sz="1000" b="1">
                <a:latin typeface="맑은 고딕" panose="020B0503020000020004" pitchFamily="50" charset="-127"/>
                <a:ea typeface="맑은 고딕" panose="020B0503020000020004" pitchFamily="50" charset="-127"/>
              </a:rPr>
              <a:t>ID</a:t>
            </a:r>
            <a:r>
              <a:rPr lang="ko-KR" altLang="en-US" sz="1000" b="1">
                <a:latin typeface="맑은 고딕" panose="020B0503020000020004" pitchFamily="50" charset="-127"/>
                <a:ea typeface="맑은 고딕" panose="020B0503020000020004" pitchFamily="50" charset="-127"/>
              </a:rPr>
              <a:t>는</a:t>
            </a:r>
            <a:r>
              <a:rPr lang="en-US" altLang="ko-KR" sz="1000" b="1">
                <a:latin typeface="맑은 고딕" panose="020B0503020000020004" pitchFamily="50" charset="-127"/>
                <a:ea typeface="맑은 고딕" panose="020B0503020000020004" pitchFamily="50" charset="-127"/>
              </a:rPr>
              <a:t> HYUNDAI\hmm</a:t>
            </a:r>
            <a:r>
              <a:rPr lang="ko-KR" altLang="en-US" sz="1000" b="1">
                <a:latin typeface="맑은 고딕" panose="020B0503020000020004" pitchFamily="50" charset="-127"/>
                <a:ea typeface="맑은 고딕" panose="020B0503020000020004" pitchFamily="50" charset="-127"/>
              </a:rPr>
              <a:t>사번 형식으로 입력</a:t>
            </a:r>
            <a:endParaRPr lang="en-US" altLang="ko-KR" sz="1000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000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0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본사 외 </a:t>
            </a:r>
            <a:r>
              <a:rPr lang="en-US" altLang="ko-KR" sz="10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HMM </a:t>
            </a:r>
            <a:r>
              <a:rPr lang="ko-KR" altLang="en-US" sz="10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임직원 및 외부직원 </a:t>
            </a:r>
            <a:r>
              <a:rPr lang="en-US" altLang="ko-KR" sz="10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</a:t>
            </a:r>
          </a:p>
          <a:p>
            <a:r>
              <a:rPr lang="en-US" altLang="ko-KR" sz="1000" b="1">
                <a:latin typeface="맑은 고딕" panose="020B0503020000020004" pitchFamily="50" charset="-127"/>
                <a:ea typeface="맑은 고딕" panose="020B0503020000020004" pitchFamily="50" charset="-127"/>
              </a:rPr>
              <a:t> 6 ~ 8 Page</a:t>
            </a:r>
            <a:r>
              <a:rPr lang="ko-KR" altLang="en-US" sz="1000" b="1">
                <a:latin typeface="맑은 고딕" panose="020B0503020000020004" pitchFamily="50" charset="-127"/>
                <a:ea typeface="맑은 고딕" panose="020B0503020000020004" pitchFamily="50" charset="-127"/>
              </a:rPr>
              <a:t>에서 확인 및 설정한 계정 </a:t>
            </a:r>
            <a:r>
              <a:rPr lang="en-US" altLang="ko-KR" sz="1000" b="1">
                <a:latin typeface="맑은 고딕" panose="020B0503020000020004" pitchFamily="50" charset="-127"/>
                <a:ea typeface="맑은 고딕" panose="020B0503020000020004" pitchFamily="50" charset="-127"/>
              </a:rPr>
              <a:t>ID / PW </a:t>
            </a:r>
            <a:r>
              <a:rPr lang="ko-KR" altLang="en-US" sz="1000" b="1">
                <a:latin typeface="맑은 고딕" panose="020B0503020000020004" pitchFamily="50" charset="-127"/>
                <a:ea typeface="맑은 고딕" panose="020B0503020000020004" pitchFamily="50" charset="-127"/>
              </a:rPr>
              <a:t>입력</a:t>
            </a:r>
            <a:endParaRPr lang="en-US" altLang="ko-KR" sz="1000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직사각형 15"/>
          <p:cNvSpPr/>
          <p:nvPr/>
        </p:nvSpPr>
        <p:spPr bwMode="auto">
          <a:xfrm>
            <a:off x="5181235" y="3267432"/>
            <a:ext cx="2682344" cy="59497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9" name="모서리가 둥근 사각형 설명선 18"/>
          <p:cNvSpPr/>
          <p:nvPr/>
        </p:nvSpPr>
        <p:spPr bwMode="auto">
          <a:xfrm>
            <a:off x="2323899" y="3938289"/>
            <a:ext cx="2680453" cy="433820"/>
          </a:xfrm>
          <a:prstGeom prst="wedgeRoundRectCallout">
            <a:avLst>
              <a:gd name="adj1" fmla="val -35846"/>
              <a:gd name="adj2" fmla="val -139773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다른 계정이 이미 입력되어 있는 경우</a:t>
            </a:r>
            <a:endParaRPr lang="en-US" altLang="ko-KR" sz="1000" b="1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다른 계정 사용</a:t>
            </a:r>
            <a:r>
              <a:rPr lang="en-US" altLang="ko-KR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클릭</a:t>
            </a:r>
            <a:endParaRPr lang="en-US" altLang="ko-KR" sz="1000" b="1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직사각형 19"/>
          <p:cNvSpPr/>
          <p:nvPr/>
        </p:nvSpPr>
        <p:spPr bwMode="auto">
          <a:xfrm>
            <a:off x="6825672" y="4080950"/>
            <a:ext cx="581892" cy="270809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1" name="모서리가 둥근 사각형 설명선 20"/>
          <p:cNvSpPr/>
          <p:nvPr/>
        </p:nvSpPr>
        <p:spPr bwMode="auto">
          <a:xfrm>
            <a:off x="7120470" y="4570301"/>
            <a:ext cx="1486217" cy="234222"/>
          </a:xfrm>
          <a:prstGeom prst="wedgeRoundRectCallout">
            <a:avLst>
              <a:gd name="adj1" fmla="val -35846"/>
              <a:gd name="adj2" fmla="val -139773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확인</a:t>
            </a:r>
            <a:r>
              <a:rPr lang="en-US" altLang="ko-KR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클릭하여 연결</a:t>
            </a:r>
            <a:endParaRPr lang="en-US" altLang="ko-KR" sz="1000" b="1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4038635" y="2805906"/>
            <a:ext cx="255198" cy="263039"/>
            <a:chOff x="1983958" y="4440892"/>
            <a:chExt cx="255198" cy="263039"/>
          </a:xfrm>
        </p:grpSpPr>
        <p:sp>
          <p:nvSpPr>
            <p:cNvPr id="23" name="타원 22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983958" y="4440892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smtClean="0">
                  <a:solidFill>
                    <a:srgbClr val="FF0000"/>
                  </a:solidFill>
                </a:rPr>
                <a:t>5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7924649" y="3084343"/>
            <a:ext cx="255198" cy="263039"/>
            <a:chOff x="1983958" y="4440892"/>
            <a:chExt cx="255198" cy="263039"/>
          </a:xfrm>
        </p:grpSpPr>
        <p:sp>
          <p:nvSpPr>
            <p:cNvPr id="26" name="타원 25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983958" y="4440892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smtClean="0">
                  <a:solidFill>
                    <a:srgbClr val="FF0000"/>
                  </a:solidFill>
                </a:rPr>
                <a:t>6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grpSp>
        <p:nvGrpSpPr>
          <p:cNvPr id="28" name="그룹 27"/>
          <p:cNvGrpSpPr/>
          <p:nvPr/>
        </p:nvGrpSpPr>
        <p:grpSpPr>
          <a:xfrm>
            <a:off x="7405743" y="3870184"/>
            <a:ext cx="255198" cy="263039"/>
            <a:chOff x="1983958" y="4440892"/>
            <a:chExt cx="255198" cy="263039"/>
          </a:xfrm>
        </p:grpSpPr>
        <p:sp>
          <p:nvSpPr>
            <p:cNvPr id="29" name="타원 28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983958" y="4440892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smtClean="0">
                  <a:solidFill>
                    <a:srgbClr val="FF0000"/>
                  </a:solidFill>
                </a:rPr>
                <a:t>7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C56858-9F34-434F-9F90-4D2F417AC801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238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200" y="1969200"/>
            <a:ext cx="7923551" cy="4222800"/>
          </a:xfrm>
          <a:prstGeom prst="rect">
            <a:avLst/>
          </a:prstGeom>
        </p:spPr>
      </p:pic>
      <p:sp>
        <p:nvSpPr>
          <p:cNvPr id="7" name="TextBox 140"/>
          <p:cNvSpPr txBox="1">
            <a:spLocks noChangeArrowheads="1"/>
          </p:cNvSpPr>
          <p:nvPr/>
        </p:nvSpPr>
        <p:spPr bwMode="auto">
          <a:xfrm>
            <a:off x="578820" y="246063"/>
            <a:ext cx="61706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SSL-VPN </a:t>
            </a:r>
            <a:r>
              <a:rPr lang="ko-KR" altLang="en-US" sz="20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접속 </a:t>
            </a:r>
            <a:r>
              <a:rPr lang="ko-KR" altLang="en-US" sz="2000" b="1" kern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해제 방법</a:t>
            </a:r>
            <a:r>
              <a:rPr lang="en-US" altLang="ko-KR" sz="2000" b="1" kern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자택 </a:t>
            </a:r>
            <a:r>
              <a:rPr lang="en-US" altLang="ko-KR" sz="2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PC </a:t>
            </a:r>
            <a:r>
              <a:rPr lang="en-US" altLang="ko-KR" sz="20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en-US" altLang="ko-KR" sz="20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Windows 7</a:t>
            </a:r>
            <a:r>
              <a:rPr lang="en-US" altLang="ko-KR" sz="2000" b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sz="2000" b="1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0605" y="732976"/>
            <a:ext cx="27478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2000" smtClean="0">
                <a:latin typeface="맑은 고딕" pitchFamily="50" charset="-127"/>
                <a:ea typeface="맑은 고딕" pitchFamily="50" charset="-127"/>
              </a:rPr>
              <a:t>SSL-VPN </a:t>
            </a:r>
            <a:r>
              <a:rPr lang="ko-KR" altLang="en-US" sz="2000" smtClean="0">
                <a:latin typeface="맑은 고딕" pitchFamily="50" charset="-127"/>
                <a:ea typeface="맑은 고딕" pitchFamily="50" charset="-127"/>
              </a:rPr>
              <a:t>접속 해제</a:t>
            </a:r>
            <a:endParaRPr lang="en-US" altLang="ko-KR" sz="2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3833" y="1250108"/>
            <a:ext cx="440697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업무 종료 후 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SSL-VPN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로그아웃 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웹브라우저</a:t>
            </a:r>
            <a:endParaRPr lang="ko-KR" altLang="en-US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직사각형 7"/>
          <p:cNvSpPr/>
          <p:nvPr/>
        </p:nvSpPr>
        <p:spPr bwMode="auto">
          <a:xfrm>
            <a:off x="7970217" y="2773392"/>
            <a:ext cx="973654" cy="18730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" name="모서리가 둥근 사각형 설명선 8"/>
          <p:cNvSpPr/>
          <p:nvPr/>
        </p:nvSpPr>
        <p:spPr bwMode="auto">
          <a:xfrm>
            <a:off x="6585618" y="3211020"/>
            <a:ext cx="2353133" cy="291208"/>
          </a:xfrm>
          <a:prstGeom prst="wedgeRoundRectCallout">
            <a:avLst>
              <a:gd name="adj1" fmla="val 31498"/>
              <a:gd name="adj2" fmla="val -139638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웹 브라우저에서 </a:t>
            </a:r>
            <a:r>
              <a:rPr lang="en-US" altLang="ko-KR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Log Off</a:t>
            </a: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를 클릭</a:t>
            </a:r>
            <a:endParaRPr kumimoji="0" lang="ko-KR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C56858-9F34-434F-9F90-4D2F417AC801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009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r="12515" b="8230"/>
          <a:stretch/>
        </p:blipFill>
        <p:spPr>
          <a:xfrm>
            <a:off x="1017031" y="2136218"/>
            <a:ext cx="7913609" cy="4112182"/>
          </a:xfrm>
          <a:prstGeom prst="rect">
            <a:avLst/>
          </a:prstGeom>
        </p:spPr>
      </p:pic>
      <p:sp>
        <p:nvSpPr>
          <p:cNvPr id="7" name="TextBox 140"/>
          <p:cNvSpPr txBox="1">
            <a:spLocks noChangeArrowheads="1"/>
          </p:cNvSpPr>
          <p:nvPr/>
        </p:nvSpPr>
        <p:spPr bwMode="auto">
          <a:xfrm>
            <a:off x="578820" y="246063"/>
            <a:ext cx="61706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1" ker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추가 앱 설치를 통한 원격</a:t>
            </a:r>
            <a:r>
              <a:rPr lang="en-US" altLang="ko-KR" sz="2000" b="1" ker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000" b="1" ker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접속 방법</a:t>
            </a:r>
            <a:endParaRPr lang="en-US" altLang="ko-KR" sz="2000" b="1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0605" y="732976"/>
            <a:ext cx="4480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sz="2000" smtClean="0">
                <a:latin typeface="맑은 고딕" pitchFamily="50" charset="-127"/>
                <a:ea typeface="맑은 고딕" pitchFamily="50" charset="-127"/>
              </a:rPr>
              <a:t>원격 데스크톱 연결이 불가한 경우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3833" y="1250108"/>
            <a:ext cx="67217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일부 </a:t>
            </a:r>
            <a:r>
              <a:rPr lang="en-US" altLang="ko-KR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Windows 10 Home </a:t>
            </a: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버전에서는 원격 데스크톱 연결 사용이 불가 함</a:t>
            </a:r>
            <a:endParaRPr lang="en-US" altLang="ko-KR" sz="150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추가 앱 설치를 통해 원격 접속</a:t>
            </a:r>
            <a:endParaRPr lang="en-US" altLang="ko-KR" sz="15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1480008" y="2327465"/>
            <a:ext cx="1831951" cy="180065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" name="직사각형 12"/>
          <p:cNvSpPr/>
          <p:nvPr/>
        </p:nvSpPr>
        <p:spPr bwMode="auto">
          <a:xfrm>
            <a:off x="8474697" y="2798826"/>
            <a:ext cx="374948" cy="283475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3324625" y="2130396"/>
            <a:ext cx="255198" cy="263039"/>
            <a:chOff x="1983958" y="4440892"/>
            <a:chExt cx="255198" cy="263039"/>
          </a:xfrm>
        </p:grpSpPr>
        <p:sp>
          <p:nvSpPr>
            <p:cNvPr id="24" name="타원 23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983958" y="4440892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smtClean="0">
                  <a:solidFill>
                    <a:srgbClr val="FF0000"/>
                  </a:solidFill>
                </a:rPr>
                <a:t>1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8764507" y="2503968"/>
            <a:ext cx="255198" cy="263039"/>
            <a:chOff x="1983958" y="4440892"/>
            <a:chExt cx="255198" cy="263039"/>
          </a:xfrm>
        </p:grpSpPr>
        <p:sp>
          <p:nvSpPr>
            <p:cNvPr id="27" name="타원 26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83958" y="4440892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smtClean="0">
                  <a:solidFill>
                    <a:srgbClr val="FF0000"/>
                  </a:solidFill>
                </a:rPr>
                <a:t>2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C56858-9F34-434F-9F90-4D2F417AC801}" type="slidenum">
              <a:rPr lang="ko-KR" altLang="en-US" smtClean="0"/>
              <a:t>36</a:t>
            </a:fld>
            <a:endParaRPr lang="ko-KR" altLang="en-US"/>
          </a:p>
        </p:txBody>
      </p:sp>
      <p:sp>
        <p:nvSpPr>
          <p:cNvPr id="42" name="모서리가 둥근 사각형 설명선 41"/>
          <p:cNvSpPr/>
          <p:nvPr/>
        </p:nvSpPr>
        <p:spPr bwMode="auto">
          <a:xfrm>
            <a:off x="3082370" y="2767007"/>
            <a:ext cx="2580008" cy="284729"/>
          </a:xfrm>
          <a:prstGeom prst="wedgeRoundRectCallout">
            <a:avLst>
              <a:gd name="adj1" fmla="val -43682"/>
              <a:gd name="adj2" fmla="val -115399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000" b="1">
                <a:latin typeface="맑은 고딕" panose="020B0503020000020004" pitchFamily="50" charset="-127"/>
                <a:ea typeface="맑은 고딕" panose="020B0503020000020004" pitchFamily="50" charset="-127"/>
                <a:hlinkClick r:id="rId3"/>
              </a:rPr>
              <a:t>https://</a:t>
            </a:r>
            <a:r>
              <a:rPr lang="en-US" altLang="ko-KR" sz="1000" b="1" smtClean="0">
                <a:latin typeface="맑은 고딕" panose="020B0503020000020004" pitchFamily="50" charset="-127"/>
                <a:ea typeface="맑은 고딕" panose="020B0503020000020004" pitchFamily="50" charset="-127"/>
                <a:hlinkClick r:id="rId3"/>
              </a:rPr>
              <a:t>www.microsoft.com/</a:t>
            </a:r>
            <a:r>
              <a:rPr lang="en-US" altLang="ko-KR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접속</a:t>
            </a:r>
            <a:endParaRPr kumimoji="0" lang="ko-KR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3" name="모서리가 둥근 사각형 설명선 42"/>
          <p:cNvSpPr/>
          <p:nvPr/>
        </p:nvSpPr>
        <p:spPr bwMode="auto">
          <a:xfrm>
            <a:off x="5894689" y="3294151"/>
            <a:ext cx="2580008" cy="284729"/>
          </a:xfrm>
          <a:prstGeom prst="wedgeRoundRectCallout">
            <a:avLst>
              <a:gd name="adj1" fmla="val 49755"/>
              <a:gd name="adj2" fmla="val -134862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돋보기 클릭</a:t>
            </a:r>
            <a:endParaRPr kumimoji="0" lang="ko-KR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2503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b="4250"/>
          <a:stretch/>
        </p:blipFill>
        <p:spPr>
          <a:xfrm>
            <a:off x="1013833" y="2136218"/>
            <a:ext cx="7011008" cy="4217563"/>
          </a:xfrm>
          <a:prstGeom prst="rect">
            <a:avLst/>
          </a:prstGeom>
        </p:spPr>
      </p:pic>
      <p:sp>
        <p:nvSpPr>
          <p:cNvPr id="7" name="TextBox 140"/>
          <p:cNvSpPr txBox="1">
            <a:spLocks noChangeArrowheads="1"/>
          </p:cNvSpPr>
          <p:nvPr/>
        </p:nvSpPr>
        <p:spPr bwMode="auto">
          <a:xfrm>
            <a:off x="578820" y="246063"/>
            <a:ext cx="61706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1" ker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추가 </a:t>
            </a:r>
            <a:r>
              <a:rPr lang="ko-KR" altLang="en-US" sz="2000" b="1" kern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앱 설치를 </a:t>
            </a:r>
            <a:r>
              <a:rPr lang="ko-KR" altLang="en-US" sz="2000" b="1" ker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통한 원격</a:t>
            </a:r>
            <a:r>
              <a:rPr lang="en-US" altLang="ko-KR" sz="2000" b="1" ker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000" b="1" ker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접속 방법</a:t>
            </a:r>
            <a:endParaRPr lang="en-US" altLang="ko-KR" sz="2000" b="1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0605" y="732976"/>
            <a:ext cx="4480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sz="2000">
                <a:latin typeface="맑은 고딕" pitchFamily="50" charset="-127"/>
                <a:ea typeface="맑은 고딕" pitchFamily="50" charset="-127"/>
              </a:rPr>
              <a:t>원격 데스크톱 연결이 불가한 경우</a:t>
            </a:r>
            <a:endParaRPr lang="en-US" altLang="ko-KR" sz="2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3833" y="1250108"/>
            <a:ext cx="67217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일부 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Windows 10 Home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버전에서는 원격 데스크톱 연결 사용이 불가 함</a:t>
            </a:r>
            <a:endParaRPr lang="en-US" altLang="ko-KR" sz="15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추가 앱 설치를 통해 원격 접속</a:t>
            </a:r>
            <a:endParaRPr lang="en-US" altLang="ko-KR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2058207" y="3347112"/>
            <a:ext cx="1831951" cy="180065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" name="직사각형 12"/>
          <p:cNvSpPr/>
          <p:nvPr/>
        </p:nvSpPr>
        <p:spPr bwMode="auto">
          <a:xfrm>
            <a:off x="4434566" y="4587072"/>
            <a:ext cx="1285987" cy="1766709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3902824" y="3150043"/>
            <a:ext cx="255198" cy="263039"/>
            <a:chOff x="1983958" y="4440892"/>
            <a:chExt cx="255198" cy="263039"/>
          </a:xfrm>
        </p:grpSpPr>
        <p:sp>
          <p:nvSpPr>
            <p:cNvPr id="24" name="타원 23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983958" y="4440892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>
                  <a:solidFill>
                    <a:srgbClr val="FF0000"/>
                  </a:solidFill>
                </a:rPr>
                <a:t>3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5635415" y="4292214"/>
            <a:ext cx="255198" cy="263039"/>
            <a:chOff x="1983958" y="4440892"/>
            <a:chExt cx="255198" cy="263039"/>
          </a:xfrm>
        </p:grpSpPr>
        <p:sp>
          <p:nvSpPr>
            <p:cNvPr id="27" name="타원 26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83958" y="4440892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>
                  <a:solidFill>
                    <a:srgbClr val="FF0000"/>
                  </a:solidFill>
                </a:rPr>
                <a:t>5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7125650" y="6175835"/>
            <a:ext cx="2743200" cy="365125"/>
          </a:xfrm>
        </p:spPr>
        <p:txBody>
          <a:bodyPr/>
          <a:lstStyle/>
          <a:p>
            <a:fld id="{EFC56858-9F34-434F-9F90-4D2F417AC801}" type="slidenum">
              <a:rPr lang="ko-KR" altLang="en-US" smtClean="0"/>
              <a:t>37</a:t>
            </a:fld>
            <a:endParaRPr lang="ko-KR" altLang="en-US"/>
          </a:p>
        </p:txBody>
      </p:sp>
      <p:sp>
        <p:nvSpPr>
          <p:cNvPr id="16" name="직사각형 15"/>
          <p:cNvSpPr/>
          <p:nvPr/>
        </p:nvSpPr>
        <p:spPr bwMode="auto">
          <a:xfrm>
            <a:off x="3994650" y="3589009"/>
            <a:ext cx="374948" cy="283475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4284460" y="3294151"/>
            <a:ext cx="255198" cy="263039"/>
            <a:chOff x="1983958" y="4440892"/>
            <a:chExt cx="255198" cy="263039"/>
          </a:xfrm>
        </p:grpSpPr>
        <p:sp>
          <p:nvSpPr>
            <p:cNvPr id="18" name="타원 17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983958" y="4440892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>
                  <a:solidFill>
                    <a:srgbClr val="FF0000"/>
                  </a:solidFill>
                </a:rPr>
                <a:t>4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sp>
        <p:nvSpPr>
          <p:cNvPr id="21" name="모서리가 둥근 사각형 설명선 20"/>
          <p:cNvSpPr/>
          <p:nvPr/>
        </p:nvSpPr>
        <p:spPr bwMode="auto">
          <a:xfrm>
            <a:off x="1013833" y="3730746"/>
            <a:ext cx="2580008" cy="284729"/>
          </a:xfrm>
          <a:prstGeom prst="wedgeRoundRectCallout">
            <a:avLst>
              <a:gd name="adj1" fmla="val -364"/>
              <a:gd name="adj2" fmla="val -89448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검색창에 </a:t>
            </a:r>
            <a:r>
              <a:rPr lang="en-US" altLang="ko-KR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remote desktop </a:t>
            </a: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입력</a:t>
            </a:r>
            <a:endParaRPr kumimoji="0" lang="ko-KR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모서리가 둥근 사각형 설명선 21"/>
          <p:cNvSpPr/>
          <p:nvPr/>
        </p:nvSpPr>
        <p:spPr bwMode="auto">
          <a:xfrm>
            <a:off x="1394691" y="4254960"/>
            <a:ext cx="3039875" cy="283475"/>
          </a:xfrm>
          <a:prstGeom prst="wedgeRoundRectCallout">
            <a:avLst>
              <a:gd name="adj1" fmla="val 47121"/>
              <a:gd name="adj2" fmla="val 124708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쇼핑 클릭 후 </a:t>
            </a:r>
            <a:r>
              <a:rPr lang="en-US" altLang="ko-KR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Microsoft remote Desktop </a:t>
            </a: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클릭</a:t>
            </a:r>
            <a:endParaRPr kumimoji="0" lang="ko-KR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6933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rcRect l="31" r="7827"/>
          <a:stretch/>
        </p:blipFill>
        <p:spPr>
          <a:xfrm>
            <a:off x="402336" y="2136219"/>
            <a:ext cx="4572000" cy="3228257"/>
          </a:xfrm>
          <a:prstGeom prst="rect">
            <a:avLst/>
          </a:prstGeom>
        </p:spPr>
      </p:pic>
      <p:sp>
        <p:nvSpPr>
          <p:cNvPr id="7" name="TextBox 140"/>
          <p:cNvSpPr txBox="1">
            <a:spLocks noChangeArrowheads="1"/>
          </p:cNvSpPr>
          <p:nvPr/>
        </p:nvSpPr>
        <p:spPr bwMode="auto">
          <a:xfrm>
            <a:off x="578820" y="246063"/>
            <a:ext cx="61706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1" ker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추가 앱 설치를 통한 원격</a:t>
            </a:r>
            <a:r>
              <a:rPr lang="en-US" altLang="ko-KR" sz="2000" b="1" ker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000" b="1" ker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접속 방법</a:t>
            </a:r>
            <a:endParaRPr lang="en-US" altLang="ko-KR" sz="2000" b="1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0605" y="732976"/>
            <a:ext cx="4480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sz="2000">
                <a:latin typeface="맑은 고딕" pitchFamily="50" charset="-127"/>
                <a:ea typeface="맑은 고딕" pitchFamily="50" charset="-127"/>
              </a:rPr>
              <a:t>원격 데스크톱 연결이 불가한 경우</a:t>
            </a:r>
            <a:endParaRPr lang="en-US" altLang="ko-KR" sz="2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3833" y="1250108"/>
            <a:ext cx="67217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일부 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Windows 10 Home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버전에서는 원격 데스크톱 연결 사용이 불가 함</a:t>
            </a:r>
            <a:endParaRPr lang="en-US" altLang="ko-KR" sz="15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추가 앱 설치를 통해 원격 접속</a:t>
            </a:r>
            <a:endParaRPr lang="en-US" altLang="ko-KR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3619339" y="3128095"/>
            <a:ext cx="1180462" cy="305307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4812467" y="2931026"/>
            <a:ext cx="255198" cy="263039"/>
            <a:chOff x="1983958" y="4440892"/>
            <a:chExt cx="255198" cy="263039"/>
          </a:xfrm>
        </p:grpSpPr>
        <p:sp>
          <p:nvSpPr>
            <p:cNvPr id="24" name="타원 23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983958" y="4440892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>
                  <a:solidFill>
                    <a:srgbClr val="FF0000"/>
                  </a:solidFill>
                </a:rPr>
                <a:t>6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rcRect l="1009"/>
          <a:stretch/>
        </p:blipFill>
        <p:spPr>
          <a:xfrm>
            <a:off x="5148859" y="2004080"/>
            <a:ext cx="4539119" cy="3360396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 bwMode="auto">
          <a:xfrm>
            <a:off x="8134366" y="2778372"/>
            <a:ext cx="1180462" cy="305307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9327494" y="2581303"/>
            <a:ext cx="255198" cy="263039"/>
            <a:chOff x="1983958" y="4440892"/>
            <a:chExt cx="255198" cy="263039"/>
          </a:xfrm>
        </p:grpSpPr>
        <p:sp>
          <p:nvSpPr>
            <p:cNvPr id="16" name="타원 15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983958" y="4440892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>
                  <a:solidFill>
                    <a:srgbClr val="FF0000"/>
                  </a:solidFill>
                </a:rPr>
                <a:t>7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sp>
        <p:nvSpPr>
          <p:cNvPr id="19" name="슬라이드 번호 개체 틀 1"/>
          <p:cNvSpPr txBox="1">
            <a:spLocks/>
          </p:cNvSpPr>
          <p:nvPr/>
        </p:nvSpPr>
        <p:spPr>
          <a:xfrm>
            <a:off x="7022939" y="63706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1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1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1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1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fld id="{EFC56858-9F34-434F-9F90-4D2F417AC801}" type="slidenum">
              <a:rPr lang="ko-KR" altLang="en-US" smtClean="0"/>
              <a:pPr/>
              <a:t>38</a:t>
            </a:fld>
            <a:endParaRPr lang="ko-KR" altLang="en-US"/>
          </a:p>
        </p:txBody>
      </p:sp>
      <p:sp>
        <p:nvSpPr>
          <p:cNvPr id="20" name="모서리가 둥근 사각형 설명선 19"/>
          <p:cNvSpPr/>
          <p:nvPr/>
        </p:nvSpPr>
        <p:spPr bwMode="auto">
          <a:xfrm>
            <a:off x="6874093" y="3262382"/>
            <a:ext cx="2580008" cy="422927"/>
          </a:xfrm>
          <a:prstGeom prst="wedgeRoundRectCallout">
            <a:avLst>
              <a:gd name="adj1" fmla="val -364"/>
              <a:gd name="adj2" fmla="val -89448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설치 </a:t>
            </a:r>
            <a:r>
              <a:rPr lang="en-US" altLang="ko-KR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열기 클릭 후 새로 생성된 창에서 설치 클릭</a:t>
            </a:r>
            <a:endParaRPr kumimoji="0" lang="ko-KR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5167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t="3797"/>
          <a:stretch/>
        </p:blipFill>
        <p:spPr>
          <a:xfrm>
            <a:off x="661224" y="2099166"/>
            <a:ext cx="4313112" cy="3238213"/>
          </a:xfrm>
          <a:prstGeom prst="rect">
            <a:avLst/>
          </a:prstGeom>
        </p:spPr>
      </p:pic>
      <p:sp>
        <p:nvSpPr>
          <p:cNvPr id="7" name="TextBox 140"/>
          <p:cNvSpPr txBox="1">
            <a:spLocks noChangeArrowheads="1"/>
          </p:cNvSpPr>
          <p:nvPr/>
        </p:nvSpPr>
        <p:spPr bwMode="auto">
          <a:xfrm>
            <a:off x="578820" y="246063"/>
            <a:ext cx="61706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1" ker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추가 앱 설치를 통한 원격</a:t>
            </a:r>
            <a:r>
              <a:rPr lang="en-US" altLang="ko-KR" sz="2000" b="1" ker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000" b="1" ker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접속 방법</a:t>
            </a:r>
            <a:endParaRPr lang="en-US" altLang="ko-KR" sz="2000" b="1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0605" y="732976"/>
            <a:ext cx="4480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sz="2000">
                <a:latin typeface="맑은 고딕" pitchFamily="50" charset="-127"/>
                <a:ea typeface="맑은 고딕" pitchFamily="50" charset="-127"/>
              </a:rPr>
              <a:t>원격 데스크톱 연결이 불가한 경우</a:t>
            </a:r>
            <a:endParaRPr lang="en-US" altLang="ko-KR" sz="2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3833" y="1250108"/>
            <a:ext cx="67217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일부 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Windows 10 Home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버전에서는 원격 데스크톱 연결 사용이 불가 함</a:t>
            </a:r>
            <a:endParaRPr lang="en-US" altLang="ko-KR" sz="15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추가 앱 설치를 통해 원격 접속</a:t>
            </a:r>
            <a:endParaRPr lang="en-US" altLang="ko-KR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직사각형 13"/>
          <p:cNvSpPr/>
          <p:nvPr/>
        </p:nvSpPr>
        <p:spPr bwMode="auto">
          <a:xfrm>
            <a:off x="4080214" y="2099166"/>
            <a:ext cx="325467" cy="194471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4417356" y="1836127"/>
            <a:ext cx="255198" cy="263039"/>
            <a:chOff x="1982966" y="4440892"/>
            <a:chExt cx="255198" cy="263039"/>
          </a:xfrm>
        </p:grpSpPr>
        <p:sp>
          <p:nvSpPr>
            <p:cNvPr id="16" name="타원 15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982966" y="4449797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smtClean="0">
                  <a:solidFill>
                    <a:srgbClr val="FF0000"/>
                  </a:solidFill>
                </a:rPr>
                <a:t>8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491" y="2099166"/>
            <a:ext cx="4373774" cy="3242038"/>
          </a:xfrm>
          <a:prstGeom prst="rect">
            <a:avLst/>
          </a:prstGeom>
        </p:spPr>
      </p:pic>
      <p:sp>
        <p:nvSpPr>
          <p:cNvPr id="19" name="슬라이드 번호 개체 틀 1"/>
          <p:cNvSpPr txBox="1">
            <a:spLocks/>
          </p:cNvSpPr>
          <p:nvPr/>
        </p:nvSpPr>
        <p:spPr>
          <a:xfrm>
            <a:off x="7022939" y="63706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1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1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1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1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fld id="{EFC56858-9F34-434F-9F90-4D2F417AC801}" type="slidenum">
              <a:rPr lang="ko-KR" altLang="en-US" smtClean="0"/>
              <a:pPr/>
              <a:t>39</a:t>
            </a:fld>
            <a:endParaRPr lang="ko-KR" altLang="en-US"/>
          </a:p>
        </p:txBody>
      </p:sp>
      <p:sp>
        <p:nvSpPr>
          <p:cNvPr id="27" name="직사각형 26"/>
          <p:cNvSpPr/>
          <p:nvPr/>
        </p:nvSpPr>
        <p:spPr bwMode="auto">
          <a:xfrm>
            <a:off x="7981950" y="2643668"/>
            <a:ext cx="566999" cy="23288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28" name="그룹 27"/>
          <p:cNvGrpSpPr/>
          <p:nvPr/>
        </p:nvGrpSpPr>
        <p:grpSpPr>
          <a:xfrm>
            <a:off x="8548949" y="2425157"/>
            <a:ext cx="255198" cy="263039"/>
            <a:chOff x="1983958" y="4440892"/>
            <a:chExt cx="255198" cy="263039"/>
          </a:xfrm>
        </p:grpSpPr>
        <p:sp>
          <p:nvSpPr>
            <p:cNvPr id="29" name="타원 28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983958" y="4440892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smtClean="0">
                  <a:solidFill>
                    <a:srgbClr val="FF0000"/>
                  </a:solidFill>
                </a:rPr>
                <a:t>9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sp>
        <p:nvSpPr>
          <p:cNvPr id="32" name="모서리가 둥근 사각형 설명선 31"/>
          <p:cNvSpPr/>
          <p:nvPr/>
        </p:nvSpPr>
        <p:spPr bwMode="auto">
          <a:xfrm>
            <a:off x="6684308" y="3029245"/>
            <a:ext cx="2580008" cy="284729"/>
          </a:xfrm>
          <a:prstGeom prst="wedgeRoundRectCallout">
            <a:avLst>
              <a:gd name="adj1" fmla="val -364"/>
              <a:gd name="adj2" fmla="val -89448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+Add </a:t>
            </a: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클릭 후 </a:t>
            </a:r>
            <a:r>
              <a:rPr lang="en-US" altLang="ko-KR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Desktop </a:t>
            </a: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클릭</a:t>
            </a:r>
            <a:endParaRPr kumimoji="0" lang="ko-KR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9202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00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접속 환경 구성</a:t>
            </a:r>
            <a:r>
              <a:rPr lang="en-US" altLang="ko-KR" sz="200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00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사내 </a:t>
            </a:r>
            <a:r>
              <a:rPr lang="en-US" altLang="ko-KR" sz="200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PC : Windows 10)</a:t>
            </a:r>
            <a:endParaRPr lang="ko-KR" altLang="en-US" sz="2000"/>
          </a:p>
        </p:txBody>
      </p:sp>
      <p:sp>
        <p:nvSpPr>
          <p:cNvPr id="5" name="TextBox 4"/>
          <p:cNvSpPr txBox="1"/>
          <p:nvPr/>
        </p:nvSpPr>
        <p:spPr>
          <a:xfrm>
            <a:off x="600605" y="732976"/>
            <a:ext cx="1646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sz="2000" smtClean="0">
                <a:latin typeface="맑은 고딕" pitchFamily="50" charset="-127"/>
                <a:ea typeface="맑은 고딕" pitchFamily="50" charset="-127"/>
              </a:rPr>
              <a:t>전원 설정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13833" y="1250108"/>
            <a:ext cx="547457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장시간 </a:t>
            </a:r>
            <a:r>
              <a:rPr lang="en-US" altLang="ko-KR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PC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 미 사용시</a:t>
            </a: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전원이 자동으로 꺼지지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않</a:t>
            </a: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도록 설정</a:t>
            </a:r>
            <a:endParaRPr lang="en-US" altLang="ko-KR" sz="15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1" name="그림 10"/>
          <p:cNvPicPr/>
          <p:nvPr/>
        </p:nvPicPr>
        <p:blipFill rotWithShape="1">
          <a:blip r:embed="rId2"/>
          <a:srcRect l="-287" r="41514"/>
          <a:stretch/>
        </p:blipFill>
        <p:spPr>
          <a:xfrm>
            <a:off x="997527" y="2066544"/>
            <a:ext cx="3334328" cy="4107638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 bwMode="auto">
          <a:xfrm>
            <a:off x="2568971" y="4243185"/>
            <a:ext cx="987029" cy="13485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4" name="모서리가 둥근 사각형 설명선 13"/>
          <p:cNvSpPr/>
          <p:nvPr/>
        </p:nvSpPr>
        <p:spPr bwMode="auto">
          <a:xfrm>
            <a:off x="1712691" y="4719782"/>
            <a:ext cx="1712560" cy="503012"/>
          </a:xfrm>
          <a:prstGeom prst="wedgeRoundRectCallout">
            <a:avLst>
              <a:gd name="adj1" fmla="val 41805"/>
              <a:gd name="adj2" fmla="val -110114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바탕화면 우클릭 후</a:t>
            </a:r>
            <a:r>
              <a:rPr lang="en-US" altLang="ko-KR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디스플레이 설정</a:t>
            </a:r>
            <a:r>
              <a:rPr lang="en-US" altLang="ko-KR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클릭</a:t>
            </a:r>
            <a:endParaRPr kumimoji="0" lang="ko-KR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5" name="그림 14"/>
          <p:cNvPicPr/>
          <p:nvPr/>
        </p:nvPicPr>
        <p:blipFill rotWithShape="1">
          <a:blip r:embed="rId3"/>
          <a:srcRect r="10524" b="9788"/>
          <a:stretch/>
        </p:blipFill>
        <p:spPr>
          <a:xfrm>
            <a:off x="4616014" y="2080071"/>
            <a:ext cx="5128350" cy="4094111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 bwMode="auto">
          <a:xfrm>
            <a:off x="4616014" y="4894576"/>
            <a:ext cx="1082822" cy="180478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0" name="모서리가 둥근 사각형 설명선 19"/>
          <p:cNvSpPr/>
          <p:nvPr/>
        </p:nvSpPr>
        <p:spPr bwMode="auto">
          <a:xfrm>
            <a:off x="6310620" y="5028872"/>
            <a:ext cx="1712560" cy="258618"/>
          </a:xfrm>
          <a:prstGeom prst="wedgeRoundRectCallout">
            <a:avLst>
              <a:gd name="adj1" fmla="val -83320"/>
              <a:gd name="adj2" fmla="val -55229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전원 및 절전</a:t>
            </a:r>
            <a:r>
              <a:rPr lang="en-US" altLang="ko-KR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” </a:t>
            </a: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클릭</a:t>
            </a:r>
            <a:endParaRPr kumimoji="0" lang="ko-KR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모서리가 둥근 사각형 설명선 21"/>
          <p:cNvSpPr/>
          <p:nvPr/>
        </p:nvSpPr>
        <p:spPr bwMode="auto">
          <a:xfrm>
            <a:off x="5373129" y="2385538"/>
            <a:ext cx="1712560" cy="258618"/>
          </a:xfrm>
          <a:prstGeom prst="wedgeRoundRectCallout">
            <a:avLst>
              <a:gd name="adj1" fmla="val 40726"/>
              <a:gd name="adj2" fmla="val 112628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없음</a:t>
            </a:r>
            <a:r>
              <a:rPr lang="en-US" altLang="ko-KR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” </a:t>
            </a: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으로 설정</a:t>
            </a:r>
            <a:endParaRPr kumimoji="0" lang="ko-KR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직사각형 27"/>
          <p:cNvSpPr/>
          <p:nvPr/>
        </p:nvSpPr>
        <p:spPr bwMode="auto">
          <a:xfrm>
            <a:off x="6988254" y="2806930"/>
            <a:ext cx="2506810" cy="122548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29" name="그룹 28"/>
          <p:cNvGrpSpPr/>
          <p:nvPr/>
        </p:nvGrpSpPr>
        <p:grpSpPr>
          <a:xfrm>
            <a:off x="3550693" y="4032416"/>
            <a:ext cx="294774" cy="310360"/>
            <a:chOff x="1983958" y="4440892"/>
            <a:chExt cx="294774" cy="310360"/>
          </a:xfrm>
        </p:grpSpPr>
        <p:sp>
          <p:nvSpPr>
            <p:cNvPr id="30" name="타원 29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983958" y="4440892"/>
              <a:ext cx="294774" cy="310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smtClean="0">
                  <a:solidFill>
                    <a:srgbClr val="FF0000"/>
                  </a:solidFill>
                </a:rPr>
                <a:t>1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grpSp>
        <p:nvGrpSpPr>
          <p:cNvPr id="32" name="그룹 31"/>
          <p:cNvGrpSpPr/>
          <p:nvPr/>
        </p:nvGrpSpPr>
        <p:grpSpPr>
          <a:xfrm>
            <a:off x="5688221" y="4652153"/>
            <a:ext cx="255198" cy="263039"/>
            <a:chOff x="1983958" y="4440892"/>
            <a:chExt cx="255198" cy="263039"/>
          </a:xfrm>
        </p:grpSpPr>
        <p:sp>
          <p:nvSpPr>
            <p:cNvPr id="33" name="타원 32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983958" y="4440892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smtClean="0">
                  <a:solidFill>
                    <a:srgbClr val="FF0000"/>
                  </a:solidFill>
                </a:rPr>
                <a:t>2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grpSp>
        <p:nvGrpSpPr>
          <p:cNvPr id="38" name="그룹 37"/>
          <p:cNvGrpSpPr/>
          <p:nvPr/>
        </p:nvGrpSpPr>
        <p:grpSpPr>
          <a:xfrm>
            <a:off x="9492115" y="2594024"/>
            <a:ext cx="255198" cy="263039"/>
            <a:chOff x="1983958" y="4440892"/>
            <a:chExt cx="255198" cy="263039"/>
          </a:xfrm>
        </p:grpSpPr>
        <p:sp>
          <p:nvSpPr>
            <p:cNvPr id="39" name="타원 38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983958" y="4440892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smtClean="0">
                  <a:solidFill>
                    <a:srgbClr val="FF0000"/>
                  </a:solidFill>
                </a:rPr>
                <a:t>3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C56858-9F34-434F-9F90-4D2F417AC801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134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rcRect t="3968"/>
          <a:stretch/>
        </p:blipFill>
        <p:spPr>
          <a:xfrm>
            <a:off x="5255491" y="2049780"/>
            <a:ext cx="4373774" cy="3280545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224" y="2103251"/>
            <a:ext cx="4317176" cy="3244219"/>
          </a:xfrm>
          <a:prstGeom prst="rect">
            <a:avLst/>
          </a:prstGeom>
        </p:spPr>
      </p:pic>
      <p:sp>
        <p:nvSpPr>
          <p:cNvPr id="7" name="TextBox 140"/>
          <p:cNvSpPr txBox="1">
            <a:spLocks noChangeArrowheads="1"/>
          </p:cNvSpPr>
          <p:nvPr/>
        </p:nvSpPr>
        <p:spPr bwMode="auto">
          <a:xfrm>
            <a:off x="578820" y="246063"/>
            <a:ext cx="61706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1" ker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추가 앱 설치를 통한 원격</a:t>
            </a:r>
            <a:r>
              <a:rPr lang="en-US" altLang="ko-KR" sz="2000" b="1" ker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000" b="1" ker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접속 방법</a:t>
            </a:r>
            <a:endParaRPr lang="en-US" altLang="ko-KR" sz="2000" b="1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0605" y="732976"/>
            <a:ext cx="4480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sz="2000">
                <a:latin typeface="맑은 고딕" pitchFamily="50" charset="-127"/>
                <a:ea typeface="맑은 고딕" pitchFamily="50" charset="-127"/>
              </a:rPr>
              <a:t>원격 데스크톱 연결이 불가한 경우</a:t>
            </a:r>
            <a:endParaRPr lang="en-US" altLang="ko-KR" sz="2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3833" y="1250108"/>
            <a:ext cx="67217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일부 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Windows 10 Home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버전에서는 원격 데스크톱 연결 사용이 불가 함</a:t>
            </a:r>
            <a:endParaRPr lang="en-US" altLang="ko-KR" sz="15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추가 앱 설치를 통해 원격 접속</a:t>
            </a:r>
            <a:endParaRPr lang="en-US" altLang="ko-KR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직사각형 13"/>
          <p:cNvSpPr/>
          <p:nvPr/>
        </p:nvSpPr>
        <p:spPr bwMode="auto">
          <a:xfrm>
            <a:off x="3356162" y="2590800"/>
            <a:ext cx="1532680" cy="325847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4865250" y="2459137"/>
            <a:ext cx="325730" cy="263039"/>
            <a:chOff x="1947700" y="4440892"/>
            <a:chExt cx="325730" cy="263039"/>
          </a:xfrm>
        </p:grpSpPr>
        <p:sp>
          <p:nvSpPr>
            <p:cNvPr id="16" name="타원 15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947700" y="4445915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smtClean="0">
                  <a:solidFill>
                    <a:srgbClr val="FF0000"/>
                  </a:solidFill>
                </a:rPr>
                <a:t>10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sp>
        <p:nvSpPr>
          <p:cNvPr id="19" name="슬라이드 번호 개체 틀 1"/>
          <p:cNvSpPr txBox="1">
            <a:spLocks/>
          </p:cNvSpPr>
          <p:nvPr/>
        </p:nvSpPr>
        <p:spPr>
          <a:xfrm>
            <a:off x="7022939" y="63706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1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1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1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1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fld id="{EFC56858-9F34-434F-9F90-4D2F417AC801}" type="slidenum">
              <a:rPr lang="ko-KR" altLang="en-US" smtClean="0"/>
              <a:pPr/>
              <a:t>40</a:t>
            </a:fld>
            <a:endParaRPr lang="ko-KR" altLang="en-US"/>
          </a:p>
        </p:txBody>
      </p:sp>
      <p:sp>
        <p:nvSpPr>
          <p:cNvPr id="27" name="직사각형 26"/>
          <p:cNvSpPr/>
          <p:nvPr/>
        </p:nvSpPr>
        <p:spPr bwMode="auto">
          <a:xfrm>
            <a:off x="5270132" y="2459137"/>
            <a:ext cx="1315905" cy="74857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28" name="그룹 27"/>
          <p:cNvGrpSpPr/>
          <p:nvPr/>
        </p:nvGrpSpPr>
        <p:grpSpPr>
          <a:xfrm>
            <a:off x="6549729" y="2240626"/>
            <a:ext cx="325730" cy="263039"/>
            <a:chOff x="1947650" y="4440892"/>
            <a:chExt cx="325730" cy="263039"/>
          </a:xfrm>
        </p:grpSpPr>
        <p:sp>
          <p:nvSpPr>
            <p:cNvPr id="29" name="타원 28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947650" y="4450436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smtClean="0">
                  <a:solidFill>
                    <a:srgbClr val="FF0000"/>
                  </a:solidFill>
                </a:rPr>
                <a:t>13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sp>
        <p:nvSpPr>
          <p:cNvPr id="18" name="직사각형 17"/>
          <p:cNvSpPr/>
          <p:nvPr/>
        </p:nvSpPr>
        <p:spPr bwMode="auto">
          <a:xfrm>
            <a:off x="3356162" y="3377207"/>
            <a:ext cx="1524610" cy="322303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20" name="그룹 19"/>
          <p:cNvGrpSpPr/>
          <p:nvPr/>
        </p:nvGrpSpPr>
        <p:grpSpPr>
          <a:xfrm>
            <a:off x="4857180" y="3114168"/>
            <a:ext cx="325730" cy="263039"/>
            <a:chOff x="1947700" y="4440892"/>
            <a:chExt cx="325730" cy="263039"/>
          </a:xfrm>
        </p:grpSpPr>
        <p:sp>
          <p:nvSpPr>
            <p:cNvPr id="21" name="타원 20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947700" y="4440892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smtClean="0">
                  <a:solidFill>
                    <a:srgbClr val="FF0000"/>
                  </a:solidFill>
                </a:rPr>
                <a:t>11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sp>
        <p:nvSpPr>
          <p:cNvPr id="23" name="직사각형 22"/>
          <p:cNvSpPr/>
          <p:nvPr/>
        </p:nvSpPr>
        <p:spPr bwMode="auto">
          <a:xfrm>
            <a:off x="3356161" y="5077968"/>
            <a:ext cx="1622240" cy="20726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4850609" y="4796876"/>
            <a:ext cx="325730" cy="263039"/>
            <a:chOff x="1947700" y="4440892"/>
            <a:chExt cx="325730" cy="263039"/>
          </a:xfrm>
        </p:grpSpPr>
        <p:sp>
          <p:nvSpPr>
            <p:cNvPr id="25" name="타원 24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947700" y="4440892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smtClean="0">
                  <a:solidFill>
                    <a:srgbClr val="FF0000"/>
                  </a:solidFill>
                </a:rPr>
                <a:t>12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sp>
        <p:nvSpPr>
          <p:cNvPr id="31" name="모서리가 둥근 사각형 설명선 30"/>
          <p:cNvSpPr/>
          <p:nvPr/>
        </p:nvSpPr>
        <p:spPr bwMode="auto">
          <a:xfrm>
            <a:off x="1390696" y="2174408"/>
            <a:ext cx="2580008" cy="284729"/>
          </a:xfrm>
          <a:prstGeom prst="wedgeRoundRectCallout">
            <a:avLst>
              <a:gd name="adj1" fmla="val 45947"/>
              <a:gd name="adj2" fmla="val 90395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000" b="1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000" b="1">
                <a:latin typeface="맑은 고딕" panose="020B0503020000020004" pitchFamily="50" charset="-127"/>
                <a:ea typeface="맑은 고딕" panose="020B0503020000020004" pitchFamily="50" charset="-127"/>
              </a:rPr>
              <a:t>장에서 확인한 사내 </a:t>
            </a:r>
            <a:r>
              <a:rPr lang="en-US" altLang="ko-KR" sz="1000" b="1">
                <a:latin typeface="맑은 고딕" panose="020B0503020000020004" pitchFamily="50" charset="-127"/>
                <a:ea typeface="맑은 고딕" panose="020B0503020000020004" pitchFamily="50" charset="-127"/>
              </a:rPr>
              <a:t>IP </a:t>
            </a:r>
            <a:r>
              <a:rPr lang="ko-KR" altLang="en-US" sz="1000" b="1">
                <a:latin typeface="맑은 고딕" panose="020B0503020000020004" pitchFamily="50" charset="-127"/>
                <a:ea typeface="맑은 고딕" panose="020B0503020000020004" pitchFamily="50" charset="-127"/>
              </a:rPr>
              <a:t>주소 입력</a:t>
            </a:r>
            <a:endParaRPr lang="ko-KR" altLang="en-US" sz="1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" name="모서리가 둥근 사각형 설명선 31"/>
          <p:cNvSpPr/>
          <p:nvPr/>
        </p:nvSpPr>
        <p:spPr bwMode="auto">
          <a:xfrm>
            <a:off x="1390696" y="2946686"/>
            <a:ext cx="2580008" cy="284729"/>
          </a:xfrm>
          <a:prstGeom prst="wedgeRoundRectCallout">
            <a:avLst>
              <a:gd name="adj1" fmla="val 45947"/>
              <a:gd name="adj2" fmla="val 90395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표시할 이름 입력</a:t>
            </a:r>
            <a:endParaRPr lang="ko-KR" altLang="en-US" sz="1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3" name="모서리가 둥근 사각형 설명선 32"/>
          <p:cNvSpPr/>
          <p:nvPr/>
        </p:nvSpPr>
        <p:spPr bwMode="auto">
          <a:xfrm>
            <a:off x="1390696" y="4655326"/>
            <a:ext cx="2580008" cy="284729"/>
          </a:xfrm>
          <a:prstGeom prst="wedgeRoundRectCallout">
            <a:avLst>
              <a:gd name="adj1" fmla="val 45947"/>
              <a:gd name="adj2" fmla="val 90395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000" b="1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000" b="1">
                <a:latin typeface="맑은 고딕" panose="020B0503020000020004" pitchFamily="50" charset="-127"/>
                <a:ea typeface="맑은 고딕" panose="020B0503020000020004" pitchFamily="50" charset="-127"/>
              </a:rPr>
              <a:t>장에서 확인한 사내 </a:t>
            </a:r>
            <a:r>
              <a:rPr lang="en-US" altLang="ko-KR" sz="1000" b="1">
                <a:latin typeface="맑은 고딕" panose="020B0503020000020004" pitchFamily="50" charset="-127"/>
                <a:ea typeface="맑은 고딕" panose="020B0503020000020004" pitchFamily="50" charset="-127"/>
              </a:rPr>
              <a:t>IP </a:t>
            </a:r>
            <a:r>
              <a:rPr lang="ko-KR" altLang="en-US" sz="1000" b="1">
                <a:latin typeface="맑은 고딕" panose="020B0503020000020004" pitchFamily="50" charset="-127"/>
                <a:ea typeface="맑은 고딕" panose="020B0503020000020004" pitchFamily="50" charset="-127"/>
              </a:rPr>
              <a:t>주소 입력</a:t>
            </a:r>
            <a:endParaRPr lang="ko-KR" altLang="en-US" sz="1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4" name="모서리가 둥근 사각형 설명선 33"/>
          <p:cNvSpPr/>
          <p:nvPr/>
        </p:nvSpPr>
        <p:spPr bwMode="auto">
          <a:xfrm>
            <a:off x="6749505" y="2961736"/>
            <a:ext cx="2580008" cy="284729"/>
          </a:xfrm>
          <a:prstGeom prst="wedgeRoundRectCallout">
            <a:avLst>
              <a:gd name="adj1" fmla="val -51636"/>
              <a:gd name="adj2" fmla="val -110858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생성된 아이콘 더블 클릭하여 실행</a:t>
            </a:r>
            <a:endParaRPr lang="ko-KR" altLang="en-US" sz="1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4228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5491" y="2049780"/>
            <a:ext cx="4373774" cy="331151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02" y="2103251"/>
            <a:ext cx="4326732" cy="3227074"/>
          </a:xfrm>
          <a:prstGeom prst="rect">
            <a:avLst/>
          </a:prstGeom>
        </p:spPr>
      </p:pic>
      <p:sp>
        <p:nvSpPr>
          <p:cNvPr id="7" name="TextBox 140"/>
          <p:cNvSpPr txBox="1">
            <a:spLocks noChangeArrowheads="1"/>
          </p:cNvSpPr>
          <p:nvPr/>
        </p:nvSpPr>
        <p:spPr bwMode="auto">
          <a:xfrm>
            <a:off x="578820" y="246063"/>
            <a:ext cx="61706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1" ker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추가 앱 설치를 통한 원격</a:t>
            </a:r>
            <a:r>
              <a:rPr lang="en-US" altLang="ko-KR" sz="2000" b="1" ker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000" b="1" ker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접속 방법</a:t>
            </a:r>
            <a:endParaRPr lang="en-US" altLang="ko-KR" sz="2000" b="1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0605" y="732976"/>
            <a:ext cx="4480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sz="2000">
                <a:latin typeface="맑은 고딕" pitchFamily="50" charset="-127"/>
                <a:ea typeface="맑은 고딕" pitchFamily="50" charset="-127"/>
              </a:rPr>
              <a:t>원격 데스크톱 연결이 불가한 경우</a:t>
            </a:r>
            <a:endParaRPr lang="en-US" altLang="ko-KR" sz="2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3833" y="1250108"/>
            <a:ext cx="67217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일부 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Windows 10 Home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버전에서는 원격 데스크톱 연결 사용이 불가 함</a:t>
            </a:r>
            <a:endParaRPr lang="en-US" altLang="ko-KR" sz="15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추가 앱 설치를 통해 원격 접속</a:t>
            </a:r>
            <a:endParaRPr lang="en-US" altLang="ko-KR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직사각형 13"/>
          <p:cNvSpPr/>
          <p:nvPr/>
        </p:nvSpPr>
        <p:spPr bwMode="auto">
          <a:xfrm>
            <a:off x="2120647" y="3207712"/>
            <a:ext cx="1415034" cy="712015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3499423" y="2944672"/>
            <a:ext cx="325730" cy="263040"/>
            <a:chOff x="1947700" y="4440891"/>
            <a:chExt cx="325730" cy="263040"/>
          </a:xfrm>
        </p:grpSpPr>
        <p:sp>
          <p:nvSpPr>
            <p:cNvPr id="16" name="타원 15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947700" y="4440891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smtClean="0">
                  <a:solidFill>
                    <a:srgbClr val="FF0000"/>
                  </a:solidFill>
                </a:rPr>
                <a:t>14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sp>
        <p:nvSpPr>
          <p:cNvPr id="19" name="슬라이드 번호 개체 틀 1"/>
          <p:cNvSpPr txBox="1">
            <a:spLocks/>
          </p:cNvSpPr>
          <p:nvPr/>
        </p:nvSpPr>
        <p:spPr>
          <a:xfrm>
            <a:off x="7022939" y="63706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1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1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1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1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fld id="{EFC56858-9F34-434F-9F90-4D2F417AC801}" type="slidenum">
              <a:rPr lang="ko-KR" altLang="en-US" smtClean="0"/>
              <a:pPr/>
              <a:t>41</a:t>
            </a:fld>
            <a:endParaRPr lang="ko-KR" altLang="en-US"/>
          </a:p>
        </p:txBody>
      </p:sp>
      <p:sp>
        <p:nvSpPr>
          <p:cNvPr id="27" name="직사각형 26"/>
          <p:cNvSpPr/>
          <p:nvPr/>
        </p:nvSpPr>
        <p:spPr bwMode="auto">
          <a:xfrm>
            <a:off x="7477760" y="4413669"/>
            <a:ext cx="683077" cy="214211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28" name="그룹 27"/>
          <p:cNvGrpSpPr/>
          <p:nvPr/>
        </p:nvGrpSpPr>
        <p:grpSpPr>
          <a:xfrm>
            <a:off x="8124579" y="4195158"/>
            <a:ext cx="325730" cy="263039"/>
            <a:chOff x="1947700" y="4440892"/>
            <a:chExt cx="325730" cy="263039"/>
          </a:xfrm>
        </p:grpSpPr>
        <p:sp>
          <p:nvSpPr>
            <p:cNvPr id="29" name="타원 28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947700" y="4440892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smtClean="0">
                  <a:solidFill>
                    <a:srgbClr val="FF0000"/>
                  </a:solidFill>
                </a:rPr>
                <a:t>16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sp>
        <p:nvSpPr>
          <p:cNvPr id="31" name="직사각형 30"/>
          <p:cNvSpPr/>
          <p:nvPr/>
        </p:nvSpPr>
        <p:spPr bwMode="auto">
          <a:xfrm>
            <a:off x="2852927" y="4199585"/>
            <a:ext cx="682753" cy="22611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32" name="그룹 31"/>
          <p:cNvGrpSpPr/>
          <p:nvPr/>
        </p:nvGrpSpPr>
        <p:grpSpPr>
          <a:xfrm>
            <a:off x="3499423" y="3936544"/>
            <a:ext cx="325730" cy="263040"/>
            <a:chOff x="1947700" y="4440891"/>
            <a:chExt cx="325730" cy="263040"/>
          </a:xfrm>
        </p:grpSpPr>
        <p:sp>
          <p:nvSpPr>
            <p:cNvPr id="33" name="타원 32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947700" y="4440891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smtClean="0">
                  <a:solidFill>
                    <a:srgbClr val="FF0000"/>
                  </a:solidFill>
                </a:rPr>
                <a:t>15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sp>
        <p:nvSpPr>
          <p:cNvPr id="35" name="모서리가 둥근 사각형 설명선 34"/>
          <p:cNvSpPr/>
          <p:nvPr/>
        </p:nvSpPr>
        <p:spPr bwMode="auto">
          <a:xfrm>
            <a:off x="404645" y="2303084"/>
            <a:ext cx="2580008" cy="641588"/>
          </a:xfrm>
          <a:prstGeom prst="wedgeRoundRectCallout">
            <a:avLst>
              <a:gd name="adj1" fmla="val 45947"/>
              <a:gd name="adj2" fmla="val 90395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000" b="1">
                <a:latin typeface="맑은 고딕" panose="020B0503020000020004" pitchFamily="50" charset="-127"/>
                <a:ea typeface="맑은 고딕" panose="020B0503020000020004" pitchFamily="50" charset="-127"/>
              </a:rPr>
              <a:t>그룹웨어 </a:t>
            </a:r>
            <a:r>
              <a:rPr lang="en-US" altLang="ko-KR" sz="1000" b="1">
                <a:latin typeface="맑은 고딕" panose="020B0503020000020004" pitchFamily="50" charset="-127"/>
                <a:ea typeface="맑은 고딕" panose="020B0503020000020004" pitchFamily="50" charset="-127"/>
              </a:rPr>
              <a:t>ID/PW</a:t>
            </a:r>
            <a:r>
              <a:rPr lang="ko-KR" altLang="en-US" sz="1000" b="1">
                <a:latin typeface="맑은 고딕" panose="020B0503020000020004" pitchFamily="50" charset="-127"/>
                <a:ea typeface="맑은 고딕" panose="020B0503020000020004" pitchFamily="50" charset="-127"/>
              </a:rPr>
              <a:t>를 입력하며</a:t>
            </a:r>
            <a:r>
              <a:rPr lang="en-US" altLang="ko-KR" sz="1000" b="1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</a:p>
          <a:p>
            <a:pPr algn="ctr"/>
            <a:r>
              <a:rPr lang="en-US" altLang="ko-KR" sz="1000" b="1">
                <a:latin typeface="맑은 고딕" panose="020B0503020000020004" pitchFamily="50" charset="-127"/>
                <a:ea typeface="맑은 고딕" panose="020B0503020000020004" pitchFamily="50" charset="-127"/>
              </a:rPr>
              <a:t>ID</a:t>
            </a:r>
            <a:r>
              <a:rPr lang="ko-KR" altLang="en-US" sz="1000" b="1">
                <a:latin typeface="맑은 고딕" panose="020B0503020000020004" pitchFamily="50" charset="-127"/>
                <a:ea typeface="맑은 고딕" panose="020B0503020000020004" pitchFamily="50" charset="-127"/>
              </a:rPr>
              <a:t>는</a:t>
            </a:r>
            <a:r>
              <a:rPr lang="en-US" altLang="ko-KR" sz="1000" b="1">
                <a:latin typeface="맑은 고딕" panose="020B0503020000020004" pitchFamily="50" charset="-127"/>
                <a:ea typeface="맑은 고딕" panose="020B0503020000020004" pitchFamily="50" charset="-127"/>
              </a:rPr>
              <a:t> HYUNDAI\hmm</a:t>
            </a:r>
            <a:r>
              <a:rPr lang="ko-KR" altLang="en-US" sz="1000" b="1">
                <a:latin typeface="맑은 고딕" panose="020B0503020000020004" pitchFamily="50" charset="-127"/>
                <a:ea typeface="맑은 고딕" panose="020B0503020000020004" pitchFamily="50" charset="-127"/>
              </a:rPr>
              <a:t>사번 형식으로 입력</a:t>
            </a:r>
            <a:endParaRPr lang="en-US" altLang="ko-KR" sz="1000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6" name="모서리가 둥근 사각형 설명선 35"/>
          <p:cNvSpPr/>
          <p:nvPr/>
        </p:nvSpPr>
        <p:spPr bwMode="auto">
          <a:xfrm>
            <a:off x="5288492" y="3863739"/>
            <a:ext cx="2580008" cy="284729"/>
          </a:xfrm>
          <a:prstGeom prst="wedgeRoundRectCallout">
            <a:avLst>
              <a:gd name="adj1" fmla="val 47164"/>
              <a:gd name="adj2" fmla="val 124715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Connect </a:t>
            </a: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클릭하여 접속</a:t>
            </a:r>
            <a:endParaRPr lang="ko-KR" altLang="en-US" sz="1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8631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5491" y="2049780"/>
            <a:ext cx="4373774" cy="3311510"/>
          </a:xfrm>
          <a:prstGeom prst="rect">
            <a:avLst/>
          </a:prstGeom>
        </p:spPr>
      </p:pic>
      <p:sp>
        <p:nvSpPr>
          <p:cNvPr id="7" name="TextBox 140"/>
          <p:cNvSpPr txBox="1">
            <a:spLocks noChangeArrowheads="1"/>
          </p:cNvSpPr>
          <p:nvPr/>
        </p:nvSpPr>
        <p:spPr bwMode="auto">
          <a:xfrm>
            <a:off x="578820" y="246063"/>
            <a:ext cx="61706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1" ker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추가 앱 설치를 통한 원격</a:t>
            </a:r>
            <a:r>
              <a:rPr lang="en-US" altLang="ko-KR" sz="2000" b="1" ker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000" b="1" ker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접속 방법</a:t>
            </a:r>
            <a:endParaRPr lang="en-US" altLang="ko-KR" sz="2000" b="1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0605" y="732976"/>
            <a:ext cx="4480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sz="2000">
                <a:latin typeface="맑은 고딕" pitchFamily="50" charset="-127"/>
                <a:ea typeface="맑은 고딕" pitchFamily="50" charset="-127"/>
              </a:rPr>
              <a:t>원격 데스크톱 연결이 불가한 경우</a:t>
            </a:r>
            <a:endParaRPr lang="en-US" altLang="ko-KR" sz="2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3833" y="1250108"/>
            <a:ext cx="33105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설치 완료 후 다시 접속하는 방법</a:t>
            </a:r>
            <a:endParaRPr lang="en-US" altLang="ko-KR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직사각형 13"/>
          <p:cNvSpPr/>
          <p:nvPr/>
        </p:nvSpPr>
        <p:spPr bwMode="auto">
          <a:xfrm>
            <a:off x="2120647" y="3207712"/>
            <a:ext cx="1415034" cy="712015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3535681" y="2944673"/>
            <a:ext cx="255198" cy="263039"/>
            <a:chOff x="1983958" y="4440892"/>
            <a:chExt cx="255198" cy="263039"/>
          </a:xfrm>
        </p:grpSpPr>
        <p:sp>
          <p:nvSpPr>
            <p:cNvPr id="16" name="타원 15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983958" y="4440892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smtClean="0">
                  <a:solidFill>
                    <a:srgbClr val="FF0000"/>
                  </a:solidFill>
                </a:rPr>
                <a:t>5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sp>
        <p:nvSpPr>
          <p:cNvPr id="19" name="슬라이드 번호 개체 틀 1"/>
          <p:cNvSpPr txBox="1">
            <a:spLocks/>
          </p:cNvSpPr>
          <p:nvPr/>
        </p:nvSpPr>
        <p:spPr>
          <a:xfrm>
            <a:off x="7022939" y="63706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1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1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1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1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fld id="{EFC56858-9F34-434F-9F90-4D2F417AC801}" type="slidenum">
              <a:rPr lang="ko-KR" altLang="en-US" smtClean="0"/>
              <a:pPr/>
              <a:t>42</a:t>
            </a:fld>
            <a:endParaRPr lang="ko-KR" altLang="en-US"/>
          </a:p>
        </p:txBody>
      </p:sp>
      <p:sp>
        <p:nvSpPr>
          <p:cNvPr id="27" name="직사각형 26"/>
          <p:cNvSpPr/>
          <p:nvPr/>
        </p:nvSpPr>
        <p:spPr bwMode="auto">
          <a:xfrm>
            <a:off x="5778711" y="2321762"/>
            <a:ext cx="683077" cy="214211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28" name="그룹 27"/>
          <p:cNvGrpSpPr/>
          <p:nvPr/>
        </p:nvGrpSpPr>
        <p:grpSpPr>
          <a:xfrm>
            <a:off x="6461788" y="2103251"/>
            <a:ext cx="255198" cy="263039"/>
            <a:chOff x="1983958" y="4440892"/>
            <a:chExt cx="255198" cy="263039"/>
          </a:xfrm>
        </p:grpSpPr>
        <p:sp>
          <p:nvSpPr>
            <p:cNvPr id="29" name="타원 28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983958" y="4440892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smtClean="0">
                  <a:solidFill>
                    <a:srgbClr val="FF0000"/>
                  </a:solidFill>
                </a:rPr>
                <a:t>5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sp>
        <p:nvSpPr>
          <p:cNvPr id="31" name="직사각형 30"/>
          <p:cNvSpPr/>
          <p:nvPr/>
        </p:nvSpPr>
        <p:spPr bwMode="auto">
          <a:xfrm>
            <a:off x="2852927" y="4199585"/>
            <a:ext cx="682753" cy="22611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32" name="그룹 31"/>
          <p:cNvGrpSpPr/>
          <p:nvPr/>
        </p:nvGrpSpPr>
        <p:grpSpPr>
          <a:xfrm>
            <a:off x="3535681" y="3936545"/>
            <a:ext cx="255198" cy="263039"/>
            <a:chOff x="1983958" y="4440892"/>
            <a:chExt cx="255198" cy="263039"/>
          </a:xfrm>
        </p:grpSpPr>
        <p:sp>
          <p:nvSpPr>
            <p:cNvPr id="33" name="타원 32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983958" y="4440892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smtClean="0">
                  <a:solidFill>
                    <a:srgbClr val="FF0000"/>
                  </a:solidFill>
                </a:rPr>
                <a:t>5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/>
          <a:srcRect l="1044"/>
          <a:stretch/>
        </p:blipFill>
        <p:spPr>
          <a:xfrm>
            <a:off x="1882758" y="2103251"/>
            <a:ext cx="1912809" cy="323586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/>
          <a:srcRect t="4078" r="2530" b="2499"/>
          <a:stretch/>
        </p:blipFill>
        <p:spPr>
          <a:xfrm>
            <a:off x="5255491" y="2049780"/>
            <a:ext cx="4396509" cy="3298075"/>
          </a:xfrm>
          <a:prstGeom prst="rect">
            <a:avLst/>
          </a:prstGeom>
        </p:spPr>
      </p:pic>
      <p:sp>
        <p:nvSpPr>
          <p:cNvPr id="22" name="직사각형 21"/>
          <p:cNvSpPr/>
          <p:nvPr/>
        </p:nvSpPr>
        <p:spPr bwMode="auto">
          <a:xfrm>
            <a:off x="2120648" y="4963597"/>
            <a:ext cx="853972" cy="171821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2974619" y="4745086"/>
            <a:ext cx="255198" cy="263039"/>
            <a:chOff x="1983958" y="4440892"/>
            <a:chExt cx="255198" cy="263039"/>
          </a:xfrm>
        </p:grpSpPr>
        <p:sp>
          <p:nvSpPr>
            <p:cNvPr id="24" name="타원 23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983958" y="4440892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>
                  <a:solidFill>
                    <a:srgbClr val="FF0000"/>
                  </a:solidFill>
                </a:rPr>
                <a:t>1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sp>
        <p:nvSpPr>
          <p:cNvPr id="26" name="직사각형 25"/>
          <p:cNvSpPr/>
          <p:nvPr/>
        </p:nvSpPr>
        <p:spPr bwMode="auto">
          <a:xfrm>
            <a:off x="2120648" y="2546858"/>
            <a:ext cx="961952" cy="26962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35" name="그룹 34"/>
          <p:cNvGrpSpPr/>
          <p:nvPr/>
        </p:nvGrpSpPr>
        <p:grpSpPr>
          <a:xfrm>
            <a:off x="3082599" y="2328347"/>
            <a:ext cx="255198" cy="263039"/>
            <a:chOff x="1983958" y="4440892"/>
            <a:chExt cx="255198" cy="263039"/>
          </a:xfrm>
        </p:grpSpPr>
        <p:sp>
          <p:nvSpPr>
            <p:cNvPr id="36" name="타원 35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983958" y="4440892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smtClean="0">
                  <a:solidFill>
                    <a:srgbClr val="FF0000"/>
                  </a:solidFill>
                </a:rPr>
                <a:t>2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sp>
        <p:nvSpPr>
          <p:cNvPr id="42" name="직사각형 41"/>
          <p:cNvSpPr/>
          <p:nvPr/>
        </p:nvSpPr>
        <p:spPr bwMode="auto">
          <a:xfrm>
            <a:off x="5298441" y="2474162"/>
            <a:ext cx="1315748" cy="771958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43" name="그룹 42"/>
          <p:cNvGrpSpPr/>
          <p:nvPr/>
        </p:nvGrpSpPr>
        <p:grpSpPr>
          <a:xfrm>
            <a:off x="6614188" y="2255651"/>
            <a:ext cx="255198" cy="263039"/>
            <a:chOff x="1983958" y="4440892"/>
            <a:chExt cx="255198" cy="263039"/>
          </a:xfrm>
        </p:grpSpPr>
        <p:sp>
          <p:nvSpPr>
            <p:cNvPr id="44" name="타원 43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983958" y="4440892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smtClean="0">
                  <a:solidFill>
                    <a:srgbClr val="FF0000"/>
                  </a:solidFill>
                </a:rPr>
                <a:t>3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sp>
        <p:nvSpPr>
          <p:cNvPr id="46" name="모서리가 둥근 사각형 설명선 45"/>
          <p:cNvSpPr/>
          <p:nvPr/>
        </p:nvSpPr>
        <p:spPr bwMode="auto">
          <a:xfrm>
            <a:off x="272919" y="4345306"/>
            <a:ext cx="2580008" cy="381940"/>
          </a:xfrm>
          <a:prstGeom prst="wedgeRoundRectCallout">
            <a:avLst>
              <a:gd name="adj1" fmla="val 41801"/>
              <a:gd name="adj2" fmla="val 112972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화면 좌측하단의 돋보기 클릭 후 </a:t>
            </a:r>
            <a:endParaRPr lang="en-US" altLang="ko-KR" sz="1000" b="1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remote desktop </a:t>
            </a: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입력</a:t>
            </a:r>
            <a:endParaRPr lang="ko-KR" altLang="en-US" sz="1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7" name="직사각형 46"/>
          <p:cNvSpPr/>
          <p:nvPr/>
        </p:nvSpPr>
        <p:spPr bwMode="auto">
          <a:xfrm>
            <a:off x="2120648" y="5153440"/>
            <a:ext cx="186307" cy="171821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8" name="모서리가 둥근 사각형 설명선 47"/>
          <p:cNvSpPr/>
          <p:nvPr/>
        </p:nvSpPr>
        <p:spPr bwMode="auto">
          <a:xfrm>
            <a:off x="385282" y="2114822"/>
            <a:ext cx="1892397" cy="244441"/>
          </a:xfrm>
          <a:prstGeom prst="wedgeRoundRectCallout">
            <a:avLst>
              <a:gd name="adj1" fmla="val 41801"/>
              <a:gd name="adj2" fmla="val 112972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Remote Desktop </a:t>
            </a: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더블 클릭</a:t>
            </a:r>
            <a:endParaRPr lang="ko-KR" altLang="en-US" sz="1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9" name="모서리가 둥근 사각형 설명선 48"/>
          <p:cNvSpPr/>
          <p:nvPr/>
        </p:nvSpPr>
        <p:spPr bwMode="auto">
          <a:xfrm>
            <a:off x="6399399" y="3448820"/>
            <a:ext cx="2580008" cy="226974"/>
          </a:xfrm>
          <a:prstGeom prst="wedgeRoundRectCallout">
            <a:avLst>
              <a:gd name="adj1" fmla="val -52415"/>
              <a:gd name="adj2" fmla="val -116462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생성해 놓은 이미지 클릭하여 접속</a:t>
            </a:r>
            <a:endParaRPr lang="ko-KR" altLang="en-US" sz="1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5790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521593"/>
              </p:ext>
            </p:extLst>
          </p:nvPr>
        </p:nvGraphicFramePr>
        <p:xfrm>
          <a:off x="898646" y="1737021"/>
          <a:ext cx="8418974" cy="4745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9487">
                  <a:extLst>
                    <a:ext uri="{9D8B030D-6E8A-4147-A177-3AD203B41FA5}">
                      <a16:colId xmlns:a16="http://schemas.microsoft.com/office/drawing/2014/main" val="3552608478"/>
                    </a:ext>
                  </a:extLst>
                </a:gridCol>
                <a:gridCol w="4209487">
                  <a:extLst>
                    <a:ext uri="{9D8B030D-6E8A-4147-A177-3AD203B41FA5}">
                      <a16:colId xmlns:a16="http://schemas.microsoft.com/office/drawing/2014/main" val="3324656209"/>
                    </a:ext>
                  </a:extLst>
                </a:gridCol>
              </a:tblGrid>
              <a:tr h="44086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rgbClr val="333333"/>
                          </a:solidFill>
                        </a:rPr>
                        <a:t>증상</a:t>
                      </a:r>
                      <a:endParaRPr lang="ko-KR" altLang="en-US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mtClean="0">
                          <a:solidFill>
                            <a:srgbClr val="333333"/>
                          </a:solidFill>
                        </a:rPr>
                        <a:t>대응</a:t>
                      </a:r>
                      <a:endParaRPr lang="ko-KR" altLang="en-US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399726"/>
                  </a:ext>
                </a:extLst>
              </a:tr>
              <a:tr h="4304939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mtClean="0">
                          <a:solidFill>
                            <a:srgbClr val="333333"/>
                          </a:solidFill>
                        </a:rPr>
                        <a:t>입력한 </a:t>
                      </a:r>
                      <a:r>
                        <a:rPr lang="en-US" altLang="ko-KR" smtClean="0">
                          <a:solidFill>
                            <a:srgbClr val="333333"/>
                          </a:solidFill>
                        </a:rPr>
                        <a:t>IP</a:t>
                      </a:r>
                      <a:r>
                        <a:rPr lang="ko-KR" altLang="en-US" smtClean="0">
                          <a:solidFill>
                            <a:srgbClr val="333333"/>
                          </a:solidFill>
                        </a:rPr>
                        <a:t>가 잘못 된 경우</a:t>
                      </a:r>
                      <a:endParaRPr lang="en-US" altLang="ko-KR" smtClean="0">
                        <a:solidFill>
                          <a:srgbClr val="333333"/>
                        </a:solidFill>
                      </a:endParaRPr>
                    </a:p>
                    <a:p>
                      <a:pPr latinLnBrk="1"/>
                      <a:r>
                        <a:rPr lang="en-US" altLang="ko-KR" smtClean="0">
                          <a:solidFill>
                            <a:srgbClr val="333333"/>
                          </a:solidFill>
                          <a:sym typeface="Wingdings" panose="05000000000000000000" pitchFamily="2" charset="2"/>
                        </a:rPr>
                        <a:t> IP </a:t>
                      </a:r>
                      <a:r>
                        <a:rPr lang="ko-KR" altLang="en-US" smtClean="0">
                          <a:solidFill>
                            <a:srgbClr val="333333"/>
                          </a:solidFill>
                          <a:sym typeface="Wingdings" panose="05000000000000000000" pitchFamily="2" charset="2"/>
                        </a:rPr>
                        <a:t>재입력 후 시도</a:t>
                      </a:r>
                      <a:endParaRPr lang="en-US" altLang="ko-KR" smtClean="0">
                        <a:solidFill>
                          <a:srgbClr val="333333"/>
                        </a:solidFill>
                      </a:endParaRPr>
                    </a:p>
                    <a:p>
                      <a:pPr latinLnBrk="1"/>
                      <a:endParaRPr lang="en-US" altLang="ko-KR" smtClean="0">
                        <a:solidFill>
                          <a:srgbClr val="333333"/>
                        </a:solidFill>
                      </a:endParaRPr>
                    </a:p>
                    <a:p>
                      <a:pPr latinLnBrk="1"/>
                      <a:r>
                        <a:rPr lang="en-US" altLang="ko-KR" smtClean="0">
                          <a:solidFill>
                            <a:srgbClr val="333333"/>
                          </a:solidFill>
                        </a:rPr>
                        <a:t>SSL</a:t>
                      </a:r>
                      <a:r>
                        <a:rPr lang="en-US" altLang="ko-KR" baseline="0" smtClean="0">
                          <a:solidFill>
                            <a:srgbClr val="333333"/>
                          </a:solidFill>
                        </a:rPr>
                        <a:t> </a:t>
                      </a:r>
                      <a:r>
                        <a:rPr lang="en-US" altLang="ko-KR" smtClean="0">
                          <a:solidFill>
                            <a:srgbClr val="333333"/>
                          </a:solidFill>
                        </a:rPr>
                        <a:t>VPN</a:t>
                      </a:r>
                      <a:r>
                        <a:rPr lang="ko-KR" altLang="en-US" smtClean="0">
                          <a:solidFill>
                            <a:srgbClr val="333333"/>
                          </a:solidFill>
                        </a:rPr>
                        <a:t>이 꺼져 있음</a:t>
                      </a:r>
                      <a:endParaRPr lang="en-US" altLang="ko-KR" smtClean="0">
                        <a:solidFill>
                          <a:srgbClr val="333333"/>
                        </a:solidFill>
                      </a:endParaRPr>
                    </a:p>
                    <a:p>
                      <a:pPr marL="285750" indent="-285750" latinLnBrk="1">
                        <a:buFont typeface="Wingdings" panose="05000000000000000000" pitchFamily="2" charset="2"/>
                        <a:buChar char="à"/>
                      </a:pPr>
                      <a:r>
                        <a:rPr lang="en-US" altLang="ko-KR" smtClean="0">
                          <a:solidFill>
                            <a:srgbClr val="333333"/>
                          </a:solidFill>
                          <a:sym typeface="Wingdings" panose="05000000000000000000" pitchFamily="2" charset="2"/>
                        </a:rPr>
                        <a:t>15</a:t>
                      </a:r>
                      <a:r>
                        <a:rPr lang="ko-KR" altLang="en-US" baseline="0" smtClean="0">
                          <a:solidFill>
                            <a:srgbClr val="333333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ko-KR" baseline="0" smtClean="0">
                          <a:solidFill>
                            <a:srgbClr val="333333"/>
                          </a:solidFill>
                          <a:sym typeface="Wingdings" panose="05000000000000000000" pitchFamily="2" charset="2"/>
                        </a:rPr>
                        <a:t>Page</a:t>
                      </a:r>
                      <a:r>
                        <a:rPr lang="ko-KR" altLang="en-US" baseline="0" smtClean="0">
                          <a:solidFill>
                            <a:srgbClr val="333333"/>
                          </a:solidFill>
                          <a:sym typeface="Wingdings" panose="05000000000000000000" pitchFamily="2" charset="2"/>
                        </a:rPr>
                        <a:t>와</a:t>
                      </a:r>
                      <a:r>
                        <a:rPr lang="ko-KR" altLang="en-US" smtClean="0">
                          <a:solidFill>
                            <a:srgbClr val="333333"/>
                          </a:solidFill>
                          <a:sym typeface="Wingdings" panose="05000000000000000000" pitchFamily="2" charset="2"/>
                        </a:rPr>
                        <a:t> 같이 </a:t>
                      </a:r>
                      <a:r>
                        <a:rPr lang="en-US" altLang="ko-KR" smtClean="0">
                          <a:solidFill>
                            <a:srgbClr val="333333"/>
                          </a:solidFill>
                          <a:sym typeface="Wingdings" panose="05000000000000000000" pitchFamily="2" charset="2"/>
                        </a:rPr>
                        <a:t>SSL</a:t>
                      </a:r>
                      <a:r>
                        <a:rPr lang="en-US" altLang="ko-KR" baseline="0" smtClean="0">
                          <a:solidFill>
                            <a:srgbClr val="333333"/>
                          </a:solidFill>
                          <a:sym typeface="Wingdings" panose="05000000000000000000" pitchFamily="2" charset="2"/>
                        </a:rPr>
                        <a:t> VPN Client</a:t>
                      </a:r>
                      <a:r>
                        <a:rPr lang="ko-KR" altLang="en-US" baseline="0" smtClean="0">
                          <a:solidFill>
                            <a:srgbClr val="333333"/>
                          </a:solidFill>
                          <a:sym typeface="Wingdings" panose="05000000000000000000" pitchFamily="2" charset="2"/>
                        </a:rPr>
                        <a:t>가 </a:t>
                      </a:r>
                      <a:endParaRPr lang="en-US" altLang="ko-KR" baseline="0" smtClean="0">
                        <a:solidFill>
                          <a:srgbClr val="333333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indent="0" latinLnBrk="1">
                        <a:buFont typeface="Wingdings" panose="05000000000000000000" pitchFamily="2" charset="2"/>
                        <a:buNone/>
                      </a:pPr>
                      <a:r>
                        <a:rPr lang="en-US" altLang="ko-KR" baseline="0" smtClean="0">
                          <a:solidFill>
                            <a:srgbClr val="333333"/>
                          </a:solidFill>
                          <a:sym typeface="Wingdings" panose="05000000000000000000" pitchFamily="2" charset="2"/>
                        </a:rPr>
                        <a:t>    </a:t>
                      </a:r>
                      <a:r>
                        <a:rPr lang="ko-KR" altLang="en-US" baseline="0" smtClean="0">
                          <a:solidFill>
                            <a:srgbClr val="333333"/>
                          </a:solidFill>
                          <a:sym typeface="Wingdings" panose="05000000000000000000" pitchFamily="2" charset="2"/>
                        </a:rPr>
                        <a:t>활성화 되어 있는지 확인</a:t>
                      </a:r>
                      <a:endParaRPr lang="en-US" altLang="ko-KR" smtClean="0">
                        <a:solidFill>
                          <a:srgbClr val="333333"/>
                        </a:solidFill>
                      </a:endParaRPr>
                    </a:p>
                    <a:p>
                      <a:pPr latinLnBrk="1"/>
                      <a:endParaRPr lang="en-US" altLang="ko-KR" smtClean="0">
                        <a:solidFill>
                          <a:srgbClr val="333333"/>
                        </a:solidFill>
                      </a:endParaRPr>
                    </a:p>
                    <a:p>
                      <a:pPr latinLnBrk="1"/>
                      <a:r>
                        <a:rPr lang="ko-KR" altLang="en-US" smtClean="0">
                          <a:solidFill>
                            <a:srgbClr val="333333"/>
                          </a:solidFill>
                        </a:rPr>
                        <a:t>사내 </a:t>
                      </a:r>
                      <a:r>
                        <a:rPr lang="en-US" altLang="ko-KR" smtClean="0">
                          <a:solidFill>
                            <a:srgbClr val="333333"/>
                          </a:solidFill>
                        </a:rPr>
                        <a:t>PC</a:t>
                      </a:r>
                      <a:r>
                        <a:rPr lang="ko-KR" altLang="en-US" smtClean="0">
                          <a:solidFill>
                            <a:srgbClr val="333333"/>
                          </a:solidFill>
                        </a:rPr>
                        <a:t>의 원격 데스크탑 서비스가 </a:t>
                      </a:r>
                      <a:r>
                        <a:rPr lang="en-US" altLang="ko-KR" smtClean="0">
                          <a:solidFill>
                            <a:srgbClr val="333333"/>
                          </a:solidFill>
                        </a:rPr>
                        <a:t/>
                      </a:r>
                      <a:br>
                        <a:rPr lang="en-US" altLang="ko-KR" smtClean="0">
                          <a:solidFill>
                            <a:srgbClr val="333333"/>
                          </a:solidFill>
                        </a:rPr>
                      </a:br>
                      <a:r>
                        <a:rPr lang="ko-KR" altLang="en-US" smtClean="0">
                          <a:solidFill>
                            <a:srgbClr val="333333"/>
                          </a:solidFill>
                        </a:rPr>
                        <a:t>비활성화 되어 있는 경우</a:t>
                      </a:r>
                      <a:endParaRPr lang="en-US" altLang="ko-KR" smtClean="0">
                        <a:solidFill>
                          <a:srgbClr val="333333"/>
                        </a:solidFill>
                      </a:endParaRPr>
                    </a:p>
                    <a:p>
                      <a:pPr latinLnBrk="1"/>
                      <a:r>
                        <a:rPr lang="en-US" altLang="ko-KR" smtClean="0">
                          <a:solidFill>
                            <a:srgbClr val="333333"/>
                          </a:solidFill>
                          <a:sym typeface="Wingdings" panose="05000000000000000000" pitchFamily="2" charset="2"/>
                        </a:rPr>
                        <a:t> Windows</a:t>
                      </a:r>
                      <a:r>
                        <a:rPr lang="en-US" altLang="ko-KR" baseline="0" smtClean="0">
                          <a:solidFill>
                            <a:srgbClr val="333333"/>
                          </a:solidFill>
                          <a:sym typeface="Wingdings" panose="05000000000000000000" pitchFamily="2" charset="2"/>
                        </a:rPr>
                        <a:t> 10 : </a:t>
                      </a:r>
                      <a:r>
                        <a:rPr lang="en-US" altLang="ko-KR" smtClean="0">
                          <a:solidFill>
                            <a:srgbClr val="333333"/>
                          </a:solidFill>
                          <a:sym typeface="Wingdings" panose="05000000000000000000" pitchFamily="2" charset="2"/>
                        </a:rPr>
                        <a:t>5 ~ 6</a:t>
                      </a:r>
                      <a:r>
                        <a:rPr lang="ko-KR" altLang="en-US" baseline="0" smtClean="0">
                          <a:solidFill>
                            <a:srgbClr val="333333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ko-KR" baseline="0" smtClean="0">
                          <a:solidFill>
                            <a:srgbClr val="333333"/>
                          </a:solidFill>
                          <a:sym typeface="Wingdings" panose="05000000000000000000" pitchFamily="2" charset="2"/>
                        </a:rPr>
                        <a:t>Page</a:t>
                      </a:r>
                      <a:r>
                        <a:rPr lang="ko-KR" altLang="en-US" smtClean="0">
                          <a:solidFill>
                            <a:srgbClr val="333333"/>
                          </a:solidFill>
                          <a:sym typeface="Wingdings" panose="05000000000000000000" pitchFamily="2" charset="2"/>
                        </a:rPr>
                        <a:t> 확인</a:t>
                      </a:r>
                      <a:endParaRPr lang="en-US" altLang="ko-KR" smtClean="0">
                        <a:solidFill>
                          <a:srgbClr val="333333"/>
                        </a:solidFill>
                      </a:endParaRPr>
                    </a:p>
                    <a:p>
                      <a:pPr latinLnBrk="1"/>
                      <a:r>
                        <a:rPr lang="en-US" altLang="ko-KR" smtClean="0">
                          <a:solidFill>
                            <a:srgbClr val="333333"/>
                          </a:solidFill>
                          <a:sym typeface="Wingdings" panose="05000000000000000000" pitchFamily="2" charset="2"/>
                        </a:rPr>
                        <a:t> Windows</a:t>
                      </a:r>
                      <a:r>
                        <a:rPr lang="en-US" altLang="ko-KR" baseline="0" smtClean="0">
                          <a:solidFill>
                            <a:srgbClr val="333333"/>
                          </a:solidFill>
                          <a:sym typeface="Wingdings" panose="05000000000000000000" pitchFamily="2" charset="2"/>
                        </a:rPr>
                        <a:t> 7 : 22</a:t>
                      </a:r>
                      <a:r>
                        <a:rPr lang="en-US" altLang="ko-KR" smtClean="0">
                          <a:solidFill>
                            <a:srgbClr val="333333"/>
                          </a:solidFill>
                          <a:sym typeface="Wingdings" panose="05000000000000000000" pitchFamily="2" charset="2"/>
                        </a:rPr>
                        <a:t> ~ 23</a:t>
                      </a:r>
                      <a:r>
                        <a:rPr lang="ko-KR" altLang="en-US" baseline="0" smtClean="0">
                          <a:solidFill>
                            <a:srgbClr val="333333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ko-KR" baseline="0" smtClean="0">
                          <a:solidFill>
                            <a:srgbClr val="333333"/>
                          </a:solidFill>
                          <a:sym typeface="Wingdings" panose="05000000000000000000" pitchFamily="2" charset="2"/>
                        </a:rPr>
                        <a:t>Page</a:t>
                      </a:r>
                      <a:r>
                        <a:rPr lang="ko-KR" altLang="en-US" smtClean="0">
                          <a:solidFill>
                            <a:srgbClr val="333333"/>
                          </a:solidFill>
                          <a:sym typeface="Wingdings" panose="05000000000000000000" pitchFamily="2" charset="2"/>
                        </a:rPr>
                        <a:t> 확인</a:t>
                      </a:r>
                      <a:endParaRPr lang="en-US" altLang="ko-KR" smtClean="0">
                        <a:solidFill>
                          <a:srgbClr val="333333"/>
                        </a:solidFill>
                      </a:endParaRPr>
                    </a:p>
                    <a:p>
                      <a:pPr latinLnBrk="1"/>
                      <a:endParaRPr lang="en-US" altLang="ko-KR" smtClean="0">
                        <a:solidFill>
                          <a:srgbClr val="333333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6528260"/>
                  </a:ext>
                </a:extLst>
              </a:tr>
            </a:tbl>
          </a:graphicData>
        </a:graphic>
      </p:graphicFrame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889" y="3352847"/>
            <a:ext cx="3681773" cy="1514149"/>
          </a:xfrm>
          <a:prstGeom prst="rect">
            <a:avLst/>
          </a:prstGeom>
        </p:spPr>
      </p:pic>
      <p:sp>
        <p:nvSpPr>
          <p:cNvPr id="7" name="TextBox 140"/>
          <p:cNvSpPr txBox="1">
            <a:spLocks noChangeArrowheads="1"/>
          </p:cNvSpPr>
          <p:nvPr/>
        </p:nvSpPr>
        <p:spPr bwMode="auto">
          <a:xfrm>
            <a:off x="578820" y="246063"/>
            <a:ext cx="61706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kern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FAQ </a:t>
            </a:r>
            <a:endParaRPr lang="en-US" altLang="ko-KR" sz="2000" b="1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0605" y="732976"/>
            <a:ext cx="2249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sz="2000" smtClean="0">
                <a:latin typeface="맑은 고딕" pitchFamily="50" charset="-127"/>
                <a:ea typeface="맑은 고딕" pitchFamily="50" charset="-127"/>
              </a:rPr>
              <a:t>원격 접속 불가</a:t>
            </a:r>
            <a:endParaRPr lang="en-US" altLang="ko-KR" sz="2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3833" y="1250108"/>
            <a:ext cx="343555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원격 데스크톱 접속이 불가한 경우</a:t>
            </a:r>
            <a:endParaRPr lang="ko-KR" altLang="en-US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C56858-9F34-434F-9F90-4D2F417AC801}" type="slidenum">
              <a:rPr lang="ko-KR" altLang="en-US" smtClean="0"/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960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/>
          <p:nvPr/>
        </p:nvPicPr>
        <p:blipFill rotWithShape="1">
          <a:blip r:embed="rId2"/>
          <a:srcRect r="36146" b="762"/>
          <a:stretch/>
        </p:blipFill>
        <p:spPr>
          <a:xfrm>
            <a:off x="1013833" y="2087563"/>
            <a:ext cx="3659767" cy="4304001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00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접속 환경 구성</a:t>
            </a:r>
            <a:r>
              <a:rPr lang="en-US" altLang="ko-KR" sz="200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00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사내 </a:t>
            </a:r>
            <a:r>
              <a:rPr lang="en-US" altLang="ko-KR" sz="200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PC : Windows 10)</a:t>
            </a:r>
            <a:endParaRPr lang="ko-KR" altLang="en-US" sz="2000"/>
          </a:p>
        </p:txBody>
      </p:sp>
      <p:sp>
        <p:nvSpPr>
          <p:cNvPr id="5" name="TextBox 4"/>
          <p:cNvSpPr txBox="1"/>
          <p:nvPr/>
        </p:nvSpPr>
        <p:spPr>
          <a:xfrm>
            <a:off x="600605" y="732976"/>
            <a:ext cx="2249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sz="2000" smtClean="0">
                <a:latin typeface="맑은 고딕" pitchFamily="50" charset="-127"/>
                <a:ea typeface="맑은 고딕" pitchFamily="50" charset="-127"/>
              </a:rPr>
              <a:t>원격 허용 설정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13833" y="1250108"/>
            <a:ext cx="538801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원격지의 </a:t>
            </a:r>
            <a:r>
              <a:rPr lang="en-US" altLang="ko-KR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PC</a:t>
            </a: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에서 사내 </a:t>
            </a:r>
            <a:r>
              <a:rPr lang="en-US" altLang="ko-KR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PC</a:t>
            </a: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로 접속 할 수 있도록 설정 조정</a:t>
            </a:r>
            <a:endParaRPr lang="en-US" altLang="ko-KR" sz="15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모서리가 둥근 사각형 설명선 13"/>
          <p:cNvSpPr/>
          <p:nvPr/>
        </p:nvSpPr>
        <p:spPr bwMode="auto">
          <a:xfrm>
            <a:off x="1215367" y="5606131"/>
            <a:ext cx="1712560" cy="585787"/>
          </a:xfrm>
          <a:prstGeom prst="wedgeRoundRectCallout">
            <a:avLst>
              <a:gd name="adj1" fmla="val 32097"/>
              <a:gd name="adj2" fmla="val -77303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내 </a:t>
            </a:r>
            <a:r>
              <a:rPr lang="en-US" altLang="ko-KR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PC </a:t>
            </a: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실행하여 하단의 하얀 빈공간 우클릭 후</a:t>
            </a:r>
            <a:endParaRPr lang="en-US" altLang="ko-KR" sz="1000" b="1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속성 클릭</a:t>
            </a:r>
            <a:endParaRPr kumimoji="0" lang="ko-KR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직사각형 14"/>
          <p:cNvSpPr/>
          <p:nvPr/>
        </p:nvSpPr>
        <p:spPr bwMode="auto">
          <a:xfrm>
            <a:off x="2668299" y="5260811"/>
            <a:ext cx="1626610" cy="180478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20" name="그림 19"/>
          <p:cNvPicPr/>
          <p:nvPr/>
        </p:nvPicPr>
        <p:blipFill rotWithShape="1">
          <a:blip r:embed="rId3"/>
          <a:srcRect r="19647" b="1314"/>
          <a:stretch/>
        </p:blipFill>
        <p:spPr>
          <a:xfrm>
            <a:off x="4926495" y="2087563"/>
            <a:ext cx="4605432" cy="4276292"/>
          </a:xfrm>
          <a:prstGeom prst="rect">
            <a:avLst/>
          </a:prstGeom>
        </p:spPr>
      </p:pic>
      <p:sp>
        <p:nvSpPr>
          <p:cNvPr id="21" name="모서리가 둥근 사각형 설명선 20"/>
          <p:cNvSpPr/>
          <p:nvPr/>
        </p:nvSpPr>
        <p:spPr bwMode="auto">
          <a:xfrm>
            <a:off x="6605847" y="3251994"/>
            <a:ext cx="1712560" cy="285533"/>
          </a:xfrm>
          <a:prstGeom prst="wedgeRoundRectCallout">
            <a:avLst>
              <a:gd name="adj1" fmla="val -83320"/>
              <a:gd name="adj2" fmla="val -55229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원격 설정</a:t>
            </a:r>
            <a:r>
              <a:rPr lang="en-US" altLang="ko-KR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클릭</a:t>
            </a:r>
            <a:endParaRPr kumimoji="0" lang="ko-KR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직사각형 21"/>
          <p:cNvSpPr/>
          <p:nvPr/>
        </p:nvSpPr>
        <p:spPr bwMode="auto">
          <a:xfrm>
            <a:off x="4875134" y="3094181"/>
            <a:ext cx="1115710" cy="148853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4293758" y="4997772"/>
            <a:ext cx="255198" cy="263039"/>
            <a:chOff x="1983958" y="4440892"/>
            <a:chExt cx="255198" cy="263039"/>
          </a:xfrm>
        </p:grpSpPr>
        <p:sp>
          <p:nvSpPr>
            <p:cNvPr id="24" name="타원 23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983958" y="4440892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smtClean="0">
                  <a:solidFill>
                    <a:srgbClr val="FF0000"/>
                  </a:solidFill>
                </a:rPr>
                <a:t>1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5984424" y="2864153"/>
            <a:ext cx="255198" cy="263039"/>
            <a:chOff x="1983958" y="4440892"/>
            <a:chExt cx="255198" cy="263039"/>
          </a:xfrm>
        </p:grpSpPr>
        <p:sp>
          <p:nvSpPr>
            <p:cNvPr id="27" name="타원 26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83958" y="4440892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smtClean="0">
                  <a:solidFill>
                    <a:srgbClr val="FF0000"/>
                  </a:solidFill>
                </a:rPr>
                <a:t>2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C56858-9F34-434F-9F90-4D2F417AC801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193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/>
          <p:nvPr/>
        </p:nvPicPr>
        <p:blipFill>
          <a:blip r:embed="rId2"/>
          <a:stretch>
            <a:fillRect/>
          </a:stretch>
        </p:blipFill>
        <p:spPr>
          <a:xfrm>
            <a:off x="1051619" y="2087563"/>
            <a:ext cx="3596640" cy="40386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00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접속 환경 구성</a:t>
            </a:r>
            <a:r>
              <a:rPr lang="en-US" altLang="ko-KR" sz="200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00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사내 </a:t>
            </a:r>
            <a:r>
              <a:rPr lang="en-US" altLang="ko-KR" sz="200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PC : Windows 10)</a:t>
            </a:r>
            <a:endParaRPr lang="ko-KR" altLang="en-US" sz="2000"/>
          </a:p>
        </p:txBody>
      </p:sp>
      <p:sp>
        <p:nvSpPr>
          <p:cNvPr id="5" name="TextBox 4"/>
          <p:cNvSpPr txBox="1"/>
          <p:nvPr/>
        </p:nvSpPr>
        <p:spPr>
          <a:xfrm>
            <a:off x="600605" y="732976"/>
            <a:ext cx="2249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sz="2000" smtClean="0">
                <a:latin typeface="맑은 고딕" pitchFamily="50" charset="-127"/>
                <a:ea typeface="맑은 고딕" pitchFamily="50" charset="-127"/>
              </a:rPr>
              <a:t>원격 허용 설정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13833" y="1250108"/>
            <a:ext cx="7163884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원격지의 </a:t>
            </a:r>
            <a:r>
              <a:rPr lang="en-US" altLang="ko-KR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PC</a:t>
            </a: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에서 사내 </a:t>
            </a:r>
            <a:r>
              <a:rPr lang="en-US" altLang="ko-KR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PC</a:t>
            </a: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로 접속 할 수 있도록 설정 조정</a:t>
            </a:r>
            <a:endParaRPr lang="en-US" altLang="ko-KR" sz="150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현대상선에서 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PC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를 지급 </a:t>
            </a: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받은 본사 사용자는 </a:t>
            </a:r>
            <a:r>
              <a:rPr lang="en-US" altLang="ko-KR" sz="150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10 </a:t>
            </a:r>
            <a:r>
              <a:rPr lang="en-US" altLang="ko-KR" sz="150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Page </a:t>
            </a: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이동</a:t>
            </a:r>
            <a:endParaRPr lang="en-US" altLang="ko-KR" sz="150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현대상선에서 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PC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를 지급 받지 </a:t>
            </a: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않았거나 본사 사용자가 아닌 </a:t>
            </a:r>
            <a:r>
              <a:rPr lang="ko-KR" altLang="en-US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경우 </a:t>
            </a:r>
            <a:r>
              <a:rPr lang="en-US" altLang="ko-KR" sz="150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 </a:t>
            </a:r>
            <a:r>
              <a:rPr lang="en-US" altLang="ko-KR" sz="150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Page </a:t>
            </a: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이동</a:t>
            </a:r>
            <a:endParaRPr lang="en-US" altLang="ko-KR" sz="15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모서리가 둥근 사각형 설명선 13"/>
          <p:cNvSpPr/>
          <p:nvPr/>
        </p:nvSpPr>
        <p:spPr bwMode="auto">
          <a:xfrm>
            <a:off x="5011511" y="4877595"/>
            <a:ext cx="2543834" cy="294770"/>
          </a:xfrm>
          <a:prstGeom prst="wedgeRoundRectCallout">
            <a:avLst>
              <a:gd name="adj1" fmla="val -83320"/>
              <a:gd name="adj2" fmla="val -55229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 컴퓨터에 대한 원격 연결 허용</a:t>
            </a:r>
            <a:r>
              <a:rPr lang="en-US" altLang="ko-KR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” </a:t>
            </a: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클릭</a:t>
            </a:r>
            <a:endParaRPr kumimoji="0" lang="ko-KR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직사각형 14"/>
          <p:cNvSpPr/>
          <p:nvPr/>
        </p:nvSpPr>
        <p:spPr bwMode="auto">
          <a:xfrm>
            <a:off x="1173018" y="4051817"/>
            <a:ext cx="3232726" cy="1268328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" name="모서리가 둥근 사각형 설명선 11"/>
          <p:cNvSpPr/>
          <p:nvPr/>
        </p:nvSpPr>
        <p:spPr bwMode="auto">
          <a:xfrm>
            <a:off x="3528340" y="6119381"/>
            <a:ext cx="1301545" cy="215540"/>
          </a:xfrm>
          <a:prstGeom prst="wedgeRoundRectCallout">
            <a:avLst>
              <a:gd name="adj1" fmla="val -83320"/>
              <a:gd name="adj2" fmla="val -55229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설정 완료 후 확인</a:t>
            </a:r>
            <a:endParaRPr kumimoji="0" lang="ko-KR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직사각형 12"/>
          <p:cNvSpPr/>
          <p:nvPr/>
        </p:nvSpPr>
        <p:spPr bwMode="auto">
          <a:xfrm flipV="1">
            <a:off x="2503052" y="5852907"/>
            <a:ext cx="689743" cy="28494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4483874" y="3840433"/>
            <a:ext cx="255198" cy="263039"/>
            <a:chOff x="1983958" y="4440892"/>
            <a:chExt cx="255198" cy="263039"/>
          </a:xfrm>
        </p:grpSpPr>
        <p:sp>
          <p:nvSpPr>
            <p:cNvPr id="17" name="타원 16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983958" y="4440892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smtClean="0">
                  <a:solidFill>
                    <a:srgbClr val="FF0000"/>
                  </a:solidFill>
                </a:rPr>
                <a:t>3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3192795" y="5617116"/>
            <a:ext cx="255198" cy="263039"/>
            <a:chOff x="1983958" y="4440892"/>
            <a:chExt cx="255198" cy="263039"/>
          </a:xfrm>
        </p:grpSpPr>
        <p:sp>
          <p:nvSpPr>
            <p:cNvPr id="21" name="타원 20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983958" y="4440892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smtClean="0">
                  <a:solidFill>
                    <a:srgbClr val="FF0000"/>
                  </a:solidFill>
                </a:rPr>
                <a:t>4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C56858-9F34-434F-9F90-4D2F417AC801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841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/>
          <a:srcRect b="972"/>
          <a:stretch/>
        </p:blipFill>
        <p:spPr>
          <a:xfrm>
            <a:off x="4817901" y="1573273"/>
            <a:ext cx="4410075" cy="487654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619" y="2087563"/>
            <a:ext cx="3124471" cy="2034716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00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접속 환경 구성</a:t>
            </a:r>
            <a:r>
              <a:rPr lang="en-US" altLang="ko-KR" sz="200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00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사내 </a:t>
            </a:r>
            <a:r>
              <a:rPr lang="en-US" altLang="ko-KR" sz="200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PC : Windows 10)</a:t>
            </a:r>
            <a:endParaRPr lang="ko-KR" altLang="en-US" sz="2000"/>
          </a:p>
        </p:txBody>
      </p:sp>
      <p:sp>
        <p:nvSpPr>
          <p:cNvPr id="5" name="TextBox 4"/>
          <p:cNvSpPr txBox="1"/>
          <p:nvPr/>
        </p:nvSpPr>
        <p:spPr>
          <a:xfrm>
            <a:off x="600605" y="732976"/>
            <a:ext cx="2249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sz="2000" smtClean="0">
                <a:latin typeface="맑은 고딕" pitchFamily="50" charset="-127"/>
                <a:ea typeface="맑은 고딕" pitchFamily="50" charset="-127"/>
              </a:rPr>
              <a:t>유저</a:t>
            </a:r>
            <a:r>
              <a:rPr lang="en-US" altLang="ko-KR" sz="200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smtClean="0">
                <a:latin typeface="맑은 고딕" pitchFamily="50" charset="-127"/>
                <a:ea typeface="맑은 고딕" pitchFamily="50" charset="-127"/>
              </a:rPr>
              <a:t>환경 설정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13833" y="1250108"/>
            <a:ext cx="214994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실제 </a:t>
            </a:r>
            <a:r>
              <a:rPr lang="en-US" altLang="ko-KR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OS </a:t>
            </a: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계정 확인</a:t>
            </a:r>
            <a:r>
              <a:rPr lang="en-US" altLang="ko-KR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</p:txBody>
      </p:sp>
      <p:sp>
        <p:nvSpPr>
          <p:cNvPr id="14" name="모서리가 둥근 사각형 설명선 13"/>
          <p:cNvSpPr/>
          <p:nvPr/>
        </p:nvSpPr>
        <p:spPr bwMode="auto">
          <a:xfrm>
            <a:off x="505386" y="1882990"/>
            <a:ext cx="3670704" cy="399207"/>
          </a:xfrm>
          <a:prstGeom prst="wedgeRoundRectCallout">
            <a:avLst>
              <a:gd name="adj1" fmla="val -3804"/>
              <a:gd name="adj2" fmla="val 104575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kumimoji="0" lang="ko-KR" alt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윈도우키 </a:t>
            </a:r>
            <a:r>
              <a:rPr kumimoji="0" lang="en-US" altLang="ko-KR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+ </a:t>
            </a:r>
            <a:r>
              <a:rPr lang="en-US" altLang="ko-KR" sz="1000" b="1">
                <a:latin typeface="맑은 고딕" panose="020B0503020000020004" pitchFamily="50" charset="-127"/>
                <a:ea typeface="맑은 고딕" panose="020B0503020000020004" pitchFamily="50" charset="-127"/>
              </a:rPr>
              <a:t>R</a:t>
            </a:r>
            <a:r>
              <a:rPr kumimoji="0" lang="en-US" altLang="ko-KR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r>
              <a:rPr kumimoji="0" lang="ko-KR" alt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 눌러 실행 입력창이 나오면</a:t>
            </a:r>
            <a:endParaRPr kumimoji="0" lang="en-US" altLang="ko-KR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Control userpasswords2 </a:t>
            </a: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입력 후 엔터</a:t>
            </a:r>
            <a:r>
              <a:rPr kumimoji="0" lang="ko-KR" alt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kumimoji="0" lang="ko-KR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직사각형 14"/>
          <p:cNvSpPr/>
          <p:nvPr/>
        </p:nvSpPr>
        <p:spPr bwMode="auto">
          <a:xfrm>
            <a:off x="1206631" y="2837467"/>
            <a:ext cx="2856322" cy="292231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" name="모서리가 둥근 사각형 설명선 11"/>
          <p:cNvSpPr/>
          <p:nvPr/>
        </p:nvSpPr>
        <p:spPr bwMode="auto">
          <a:xfrm>
            <a:off x="6244851" y="3996832"/>
            <a:ext cx="1347440" cy="268534"/>
          </a:xfrm>
          <a:prstGeom prst="wedgeRoundRectCallout">
            <a:avLst>
              <a:gd name="adj1" fmla="val -81901"/>
              <a:gd name="adj2" fmla="val -158075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실제 </a:t>
            </a:r>
            <a:r>
              <a:rPr lang="en-US" altLang="ko-KR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OS </a:t>
            </a: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계정 확인</a:t>
            </a:r>
            <a:endParaRPr kumimoji="0" lang="ko-KR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직사각형 12"/>
          <p:cNvSpPr/>
          <p:nvPr/>
        </p:nvSpPr>
        <p:spPr bwMode="auto">
          <a:xfrm flipV="1">
            <a:off x="5065898" y="3415504"/>
            <a:ext cx="1703119" cy="295379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6769017" y="3152466"/>
            <a:ext cx="255198" cy="263039"/>
            <a:chOff x="1983958" y="4440892"/>
            <a:chExt cx="255198" cy="263039"/>
          </a:xfrm>
        </p:grpSpPr>
        <p:sp>
          <p:nvSpPr>
            <p:cNvPr id="17" name="타원 16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983958" y="4440892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smtClean="0">
                  <a:solidFill>
                    <a:srgbClr val="FF0000"/>
                  </a:solidFill>
                </a:rPr>
                <a:t>2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4062953" y="2574428"/>
            <a:ext cx="255198" cy="263039"/>
            <a:chOff x="1983958" y="4440892"/>
            <a:chExt cx="255198" cy="263039"/>
          </a:xfrm>
        </p:grpSpPr>
        <p:sp>
          <p:nvSpPr>
            <p:cNvPr id="21" name="타원 20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983958" y="4440892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smtClean="0">
                  <a:solidFill>
                    <a:srgbClr val="FF0000"/>
                  </a:solidFill>
                </a:rPr>
                <a:t>1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C56858-9F34-434F-9F90-4D2F417AC801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164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t="53999"/>
          <a:stretch/>
        </p:blipFill>
        <p:spPr>
          <a:xfrm>
            <a:off x="853792" y="2158218"/>
            <a:ext cx="2926334" cy="2958729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7721" y="2161553"/>
            <a:ext cx="5230310" cy="4280528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00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접속 환경 구성</a:t>
            </a:r>
            <a:r>
              <a:rPr lang="en-US" altLang="ko-KR" sz="200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00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사내 </a:t>
            </a:r>
            <a:r>
              <a:rPr lang="en-US" altLang="ko-KR" sz="200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PC : Windows 10)</a:t>
            </a:r>
            <a:endParaRPr lang="ko-KR" altLang="en-US" sz="2000"/>
          </a:p>
        </p:txBody>
      </p:sp>
      <p:sp>
        <p:nvSpPr>
          <p:cNvPr id="5" name="TextBox 4"/>
          <p:cNvSpPr txBox="1"/>
          <p:nvPr/>
        </p:nvSpPr>
        <p:spPr>
          <a:xfrm>
            <a:off x="600605" y="732976"/>
            <a:ext cx="2249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sz="2000" smtClean="0">
                <a:latin typeface="맑은 고딕" pitchFamily="50" charset="-127"/>
                <a:ea typeface="맑은 고딕" pitchFamily="50" charset="-127"/>
              </a:rPr>
              <a:t>유저</a:t>
            </a:r>
            <a:r>
              <a:rPr lang="en-US" altLang="ko-KR" sz="200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smtClean="0">
                <a:latin typeface="맑은 고딕" pitchFamily="50" charset="-127"/>
                <a:ea typeface="맑은 고딕" pitchFamily="50" charset="-127"/>
              </a:rPr>
              <a:t>환경 설정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13833" y="1250108"/>
            <a:ext cx="819564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Windows </a:t>
            </a: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패스워드 설정 방법</a:t>
            </a:r>
            <a:r>
              <a:rPr lang="en-US" altLang="ko-KR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컴퓨터 부팅 후 </a:t>
            </a:r>
            <a:r>
              <a:rPr lang="en-US" altLang="ko-KR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PW</a:t>
            </a: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를 입력하지 않고 사용하는 경우에 한함</a:t>
            </a:r>
            <a:r>
              <a:rPr lang="en-US" altLang="ko-KR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p:sp>
        <p:nvSpPr>
          <p:cNvPr id="15" name="직사각형 14"/>
          <p:cNvSpPr/>
          <p:nvPr/>
        </p:nvSpPr>
        <p:spPr bwMode="auto">
          <a:xfrm>
            <a:off x="853792" y="2522379"/>
            <a:ext cx="448536" cy="309049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" name="모서리가 둥근 사각형 설명선 11"/>
          <p:cNvSpPr/>
          <p:nvPr/>
        </p:nvSpPr>
        <p:spPr bwMode="auto">
          <a:xfrm>
            <a:off x="5523879" y="6067892"/>
            <a:ext cx="1911393" cy="302743"/>
          </a:xfrm>
          <a:prstGeom prst="wedgeRoundRectCallout">
            <a:avLst>
              <a:gd name="adj1" fmla="val 60678"/>
              <a:gd name="adj2" fmla="val -92723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비밀번호 클릭 후 추가 클릭</a:t>
            </a:r>
            <a:endParaRPr kumimoji="0" lang="ko-KR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직사각형 12"/>
          <p:cNvSpPr/>
          <p:nvPr/>
        </p:nvSpPr>
        <p:spPr bwMode="auto">
          <a:xfrm flipV="1">
            <a:off x="4193309" y="4128722"/>
            <a:ext cx="1009872" cy="240078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5203181" y="3865683"/>
            <a:ext cx="255198" cy="263039"/>
            <a:chOff x="1983958" y="4440892"/>
            <a:chExt cx="255198" cy="263039"/>
          </a:xfrm>
        </p:grpSpPr>
        <p:sp>
          <p:nvSpPr>
            <p:cNvPr id="17" name="타원 16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983958" y="4440892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smtClean="0">
                  <a:solidFill>
                    <a:srgbClr val="FF0000"/>
                  </a:solidFill>
                </a:rPr>
                <a:t>2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1298866" y="2276002"/>
            <a:ext cx="255198" cy="263039"/>
            <a:chOff x="1983958" y="4440892"/>
            <a:chExt cx="255198" cy="263039"/>
          </a:xfrm>
        </p:grpSpPr>
        <p:sp>
          <p:nvSpPr>
            <p:cNvPr id="21" name="타원 20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983958" y="4440892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smtClean="0">
                  <a:solidFill>
                    <a:srgbClr val="FF0000"/>
                  </a:solidFill>
                </a:rPr>
                <a:t>1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C56858-9F34-434F-9F90-4D2F417AC801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23" name="직사각형 22"/>
          <p:cNvSpPr/>
          <p:nvPr/>
        </p:nvSpPr>
        <p:spPr bwMode="auto">
          <a:xfrm flipV="1">
            <a:off x="6197600" y="4465850"/>
            <a:ext cx="3140431" cy="149639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9338031" y="4202811"/>
            <a:ext cx="255198" cy="263039"/>
            <a:chOff x="1983958" y="4440892"/>
            <a:chExt cx="255198" cy="263039"/>
          </a:xfrm>
        </p:grpSpPr>
        <p:sp>
          <p:nvSpPr>
            <p:cNvPr id="25" name="타원 24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983958" y="4440892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smtClean="0">
                  <a:solidFill>
                    <a:srgbClr val="FF0000"/>
                  </a:solidFill>
                </a:rPr>
                <a:t>2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sp>
        <p:nvSpPr>
          <p:cNvPr id="27" name="모서리가 둥근 사각형 설명선 26"/>
          <p:cNvSpPr/>
          <p:nvPr/>
        </p:nvSpPr>
        <p:spPr bwMode="auto">
          <a:xfrm>
            <a:off x="1868733" y="3246183"/>
            <a:ext cx="1911393" cy="429890"/>
          </a:xfrm>
          <a:prstGeom prst="wedgeRoundRectCallout">
            <a:avLst>
              <a:gd name="adj1" fmla="val -81874"/>
              <a:gd name="adj2" fmla="val -135436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윈도우 로고</a:t>
            </a:r>
            <a:r>
              <a:rPr lang="en-US" altLang="ko-KR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클릭 후 </a:t>
            </a:r>
            <a:endParaRPr lang="en-US" altLang="ko-KR" sz="1000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kumimoji="0" lang="ko-KR" alt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사람 모양 아이콘</a:t>
            </a:r>
            <a:r>
              <a:rPr kumimoji="0" lang="en-US" altLang="ko-KR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r>
              <a:rPr kumimoji="0" lang="ko-KR" alt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클릭</a:t>
            </a:r>
            <a:endParaRPr kumimoji="0" lang="ko-KR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8790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455" y="1830023"/>
            <a:ext cx="4504304" cy="4484255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00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접속 환경 구성</a:t>
            </a:r>
            <a:r>
              <a:rPr lang="en-US" altLang="ko-KR" sz="200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00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사내 </a:t>
            </a:r>
            <a:r>
              <a:rPr lang="en-US" altLang="ko-KR" sz="200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PC : Windows 10)</a:t>
            </a:r>
            <a:endParaRPr lang="ko-KR" altLang="en-US" sz="2000"/>
          </a:p>
        </p:txBody>
      </p:sp>
      <p:sp>
        <p:nvSpPr>
          <p:cNvPr id="5" name="TextBox 4"/>
          <p:cNvSpPr txBox="1"/>
          <p:nvPr/>
        </p:nvSpPr>
        <p:spPr>
          <a:xfrm>
            <a:off x="600605" y="732976"/>
            <a:ext cx="2249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sz="2000" smtClean="0">
                <a:latin typeface="맑은 고딕" pitchFamily="50" charset="-127"/>
                <a:ea typeface="맑은 고딕" pitchFamily="50" charset="-127"/>
              </a:rPr>
              <a:t>유저</a:t>
            </a:r>
            <a:r>
              <a:rPr lang="en-US" altLang="ko-KR" sz="200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smtClean="0">
                <a:latin typeface="맑은 고딕" pitchFamily="50" charset="-127"/>
                <a:ea typeface="맑은 고딕" pitchFamily="50" charset="-127"/>
              </a:rPr>
              <a:t>환경 설정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13833" y="1250108"/>
            <a:ext cx="819564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Windows </a:t>
            </a: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패스워드 설정 방법</a:t>
            </a:r>
            <a:r>
              <a:rPr lang="en-US" altLang="ko-KR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컴퓨터 부팅 후 </a:t>
            </a:r>
            <a:r>
              <a:rPr lang="en-US" altLang="ko-KR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PW</a:t>
            </a: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를 입력하지 않고 사용하는 경우에 한함</a:t>
            </a:r>
            <a:r>
              <a:rPr lang="en-US" altLang="ko-KR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p:sp>
        <p:nvSpPr>
          <p:cNvPr id="15" name="직사각형 14"/>
          <p:cNvSpPr/>
          <p:nvPr/>
        </p:nvSpPr>
        <p:spPr bwMode="auto">
          <a:xfrm>
            <a:off x="2919825" y="2213634"/>
            <a:ext cx="2856322" cy="1166875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" name="모서리가 둥근 사각형 설명선 11"/>
          <p:cNvSpPr/>
          <p:nvPr/>
        </p:nvSpPr>
        <p:spPr bwMode="auto">
          <a:xfrm>
            <a:off x="6207903" y="3609969"/>
            <a:ext cx="2040169" cy="462181"/>
          </a:xfrm>
          <a:prstGeom prst="wedgeRoundRectCallout">
            <a:avLst>
              <a:gd name="adj1" fmla="val -82354"/>
              <a:gd name="adj2" fmla="val -90128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Windows </a:t>
            </a: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부팅 </a:t>
            </a:r>
            <a:r>
              <a:rPr lang="en-US" altLang="ko-KR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&amp; </a:t>
            </a: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원격 접속시 사용할 </a:t>
            </a:r>
            <a:r>
              <a:rPr lang="en-US" altLang="ko-KR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PW </a:t>
            </a: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설정 </a:t>
            </a:r>
            <a:endParaRPr kumimoji="0" lang="ko-KR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20" name="그룹 19"/>
          <p:cNvGrpSpPr/>
          <p:nvPr/>
        </p:nvGrpSpPr>
        <p:grpSpPr>
          <a:xfrm>
            <a:off x="5776147" y="1950595"/>
            <a:ext cx="255198" cy="263039"/>
            <a:chOff x="1983958" y="4440892"/>
            <a:chExt cx="255198" cy="263039"/>
          </a:xfrm>
        </p:grpSpPr>
        <p:sp>
          <p:nvSpPr>
            <p:cNvPr id="21" name="타원 20"/>
            <p:cNvSpPr/>
            <p:nvPr/>
          </p:nvSpPr>
          <p:spPr bwMode="auto">
            <a:xfrm>
              <a:off x="1990045" y="4440892"/>
              <a:ext cx="241041" cy="26303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5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983958" y="4440892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smtClean="0">
                  <a:solidFill>
                    <a:srgbClr val="FF0000"/>
                  </a:solidFill>
                </a:rPr>
                <a:t>1</a:t>
              </a:r>
              <a:endParaRPr lang="ko-KR" altLang="en-US" sz="1000">
                <a:solidFill>
                  <a:srgbClr val="FF0000"/>
                </a:solidFill>
              </a:endParaRPr>
            </a:p>
          </p:txBody>
        </p:sp>
      </p:grp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C56858-9F34-434F-9F90-4D2F417AC801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866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1_27 PPTtemplate_for internal use only">
  <a:themeElements>
    <a:clrScheme name="">
      <a:dk1>
        <a:srgbClr val="1E1E1E"/>
      </a:dk1>
      <a:lt1>
        <a:srgbClr val="FFFFFF"/>
      </a:lt1>
      <a:dk2>
        <a:srgbClr val="1E1E1E"/>
      </a:dk2>
      <a:lt2>
        <a:srgbClr val="616365"/>
      </a:lt2>
      <a:accent1>
        <a:srgbClr val="F7EDD4"/>
      </a:accent1>
      <a:accent2>
        <a:srgbClr val="0018A8"/>
      </a:accent2>
      <a:accent3>
        <a:srgbClr val="FFFFFF"/>
      </a:accent3>
      <a:accent4>
        <a:srgbClr val="181818"/>
      </a:accent4>
      <a:accent5>
        <a:srgbClr val="FAF4E6"/>
      </a:accent5>
      <a:accent6>
        <a:srgbClr val="001598"/>
      </a:accent6>
      <a:hlink>
        <a:srgbClr val="0088CE"/>
      </a:hlink>
      <a:folHlink>
        <a:srgbClr val="00AD83"/>
      </a:folHlink>
    </a:clrScheme>
    <a:fontScheme name="Office 테마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테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13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103991"/>
        </a:accent1>
        <a:accent2>
          <a:srgbClr val="333399"/>
        </a:accent2>
        <a:accent3>
          <a:srgbClr val="FFFFFF"/>
        </a:accent3>
        <a:accent4>
          <a:srgbClr val="2A2A2A"/>
        </a:accent4>
        <a:accent5>
          <a:srgbClr val="AAAEC7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14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F7EDD4"/>
        </a:accent1>
        <a:accent2>
          <a:srgbClr val="103991"/>
        </a:accent2>
        <a:accent3>
          <a:srgbClr val="FFFFFF"/>
        </a:accent3>
        <a:accent4>
          <a:srgbClr val="2A2A2A"/>
        </a:accent4>
        <a:accent5>
          <a:srgbClr val="FAF4E6"/>
        </a:accent5>
        <a:accent6>
          <a:srgbClr val="0D3383"/>
        </a:accent6>
        <a:hlink>
          <a:srgbClr val="0083CD"/>
        </a:hlink>
        <a:folHlink>
          <a:srgbClr val="00987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3_1_27 PPTtemplate_for internal use only</Template>
  <TotalTime>11762</TotalTime>
  <Words>2021</Words>
  <Application>Microsoft Office PowerPoint</Application>
  <PresentationFormat>A4 용지(210x297mm)</PresentationFormat>
  <Paragraphs>410</Paragraphs>
  <Slides>43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43</vt:i4>
      </vt:variant>
    </vt:vector>
  </HeadingPairs>
  <TitlesOfParts>
    <vt:vector size="49" baseType="lpstr">
      <vt:lpstr>HY헤드라인M</vt:lpstr>
      <vt:lpstr>MS PGothic</vt:lpstr>
      <vt:lpstr>맑은 고딕</vt:lpstr>
      <vt:lpstr>Arial</vt:lpstr>
      <vt:lpstr>Wingdings</vt:lpstr>
      <vt:lpstr>3_1_27 PPTtemplate_for internal use only</vt:lpstr>
      <vt:lpstr>PowerPoint 프레젠테이션</vt:lpstr>
      <vt:lpstr>목차</vt:lpstr>
      <vt:lpstr>접속 환경 구성(사내 PC : Windows 10)</vt:lpstr>
      <vt:lpstr>접속 환경 구성(사내 PC : Windows 10)</vt:lpstr>
      <vt:lpstr>접속 환경 구성(사내 PC : Windows 10)</vt:lpstr>
      <vt:lpstr>접속 환경 구성(사내 PC : Windows 10)</vt:lpstr>
      <vt:lpstr>접속 환경 구성(사내 PC : Windows 10)</vt:lpstr>
      <vt:lpstr>접속 환경 구성(사내 PC : Windows 10)</vt:lpstr>
      <vt:lpstr>접속 환경 구성(사내 PC : Windows 10)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환경 확인(자택 PC : Windows 10)</vt:lpstr>
      <vt:lpstr>PowerPoint 프레젠테이션</vt:lpstr>
      <vt:lpstr>PowerPoint 프레젠테이션</vt:lpstr>
      <vt:lpstr>접속 환경 구성(사내 PC : Windows 7)</vt:lpstr>
      <vt:lpstr>접속 환경 구성(사내 PC : Windows 7)</vt:lpstr>
      <vt:lpstr>접속 환경 구성(사내 PC : Windows 7)</vt:lpstr>
      <vt:lpstr>접속 환경 구성(사내 PC : Windows 7)</vt:lpstr>
      <vt:lpstr>접속 환경 구성(사내 PC : Windows 7)</vt:lpstr>
      <vt:lpstr>접속 환경 구성(사내 PC : Windows 7)</vt:lpstr>
      <vt:lpstr>접속 환경 구성(사내 PC : Windows 7)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환경 확인(자택 PC : Windows 7)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Doosan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gasiano</dc:creator>
  <cp:lastModifiedBy>이유재(Lee, Youjae)</cp:lastModifiedBy>
  <cp:revision>1377</cp:revision>
  <cp:lastPrinted>2020-02-27T05:16:22Z</cp:lastPrinted>
  <dcterms:created xsi:type="dcterms:W3CDTF">2011-06-08T23:26:03Z</dcterms:created>
  <dcterms:modified xsi:type="dcterms:W3CDTF">2020-03-02T08:47:23Z</dcterms:modified>
</cp:coreProperties>
</file>