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sldIdLst>
    <p:sldId id="256" r:id="rId2"/>
    <p:sldId id="485" r:id="rId3"/>
    <p:sldId id="467" r:id="rId4"/>
    <p:sldId id="468" r:id="rId5"/>
    <p:sldId id="488" r:id="rId6"/>
    <p:sldId id="489" r:id="rId7"/>
    <p:sldId id="490" r:id="rId8"/>
    <p:sldId id="491" r:id="rId9"/>
    <p:sldId id="492" r:id="rId10"/>
    <p:sldId id="481" r:id="rId11"/>
    <p:sldId id="472" r:id="rId12"/>
    <p:sldId id="493" r:id="rId13"/>
    <p:sldId id="494" r:id="rId14"/>
    <p:sldId id="482" r:id="rId15"/>
    <p:sldId id="475" r:id="rId16"/>
    <p:sldId id="486" r:id="rId17"/>
    <p:sldId id="487" r:id="rId18"/>
    <p:sldId id="483" r:id="rId19"/>
    <p:sldId id="477" r:id="rId20"/>
    <p:sldId id="484" r:id="rId21"/>
    <p:sldId id="479" r:id="rId22"/>
    <p:sldId id="480" r:id="rId23"/>
  </p:sldIdLst>
  <p:sldSz cx="9906000" cy="6858000" type="A4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3959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662">
          <p15:clr>
            <a:srgbClr val="A4A3A4"/>
          </p15:clr>
        </p15:guide>
        <p15:guide id="7" orient="horz" pos="3797">
          <p15:clr>
            <a:srgbClr val="A4A3A4"/>
          </p15:clr>
        </p15:guide>
        <p15:guide id="8" orient="horz" pos="3054">
          <p15:clr>
            <a:srgbClr val="A4A3A4"/>
          </p15:clr>
        </p15:guide>
        <p15:guide id="9" orient="horz" pos="3259">
          <p15:clr>
            <a:srgbClr val="A4A3A4"/>
          </p15:clr>
        </p15:guide>
        <p15:guide id="10" orient="horz" pos="2341" userDrawn="1">
          <p15:clr>
            <a:srgbClr val="A4A3A4"/>
          </p15:clr>
        </p15:guide>
        <p15:guide id="11" pos="3120">
          <p15:clr>
            <a:srgbClr val="A4A3A4"/>
          </p15:clr>
        </p15:guide>
        <p15:guide id="12" pos="612">
          <p15:clr>
            <a:srgbClr val="A4A3A4"/>
          </p15:clr>
        </p15:guide>
        <p15:guide id="13" pos="5735">
          <p15:clr>
            <a:srgbClr val="A4A3A4"/>
          </p15:clr>
        </p15:guide>
        <p15:guide id="14" pos="704">
          <p15:clr>
            <a:srgbClr val="A4A3A4"/>
          </p15:clr>
        </p15:guide>
        <p15:guide id="15" pos="3233">
          <p15:clr>
            <a:srgbClr val="A4A3A4"/>
          </p15:clr>
        </p15:guide>
        <p15:guide id="16" pos="3003">
          <p15:clr>
            <a:srgbClr val="A4A3A4"/>
          </p15:clr>
        </p15:guide>
        <p15:guide id="17" pos="1435">
          <p15:clr>
            <a:srgbClr val="A4A3A4"/>
          </p15:clr>
        </p15:guide>
        <p15:guide id="18" pos="5148">
          <p15:clr>
            <a:srgbClr val="A4A3A4"/>
          </p15:clr>
        </p15:guide>
        <p15:guide id="19" orient="horz" pos="2538">
          <p15:clr>
            <a:srgbClr val="A4A3A4"/>
          </p15:clr>
        </p15:guide>
        <p15:guide id="20" orient="horz" pos="3965">
          <p15:clr>
            <a:srgbClr val="A4A3A4"/>
          </p15:clr>
        </p15:guide>
        <p15:guide id="21" orient="horz" pos="2041">
          <p15:clr>
            <a:srgbClr val="A4A3A4"/>
          </p15:clr>
        </p15:guide>
        <p15:guide id="22" orient="horz" pos="2173">
          <p15:clr>
            <a:srgbClr val="A4A3A4"/>
          </p15:clr>
        </p15:guide>
        <p15:guide id="23" pos="400">
          <p15:clr>
            <a:srgbClr val="A4A3A4"/>
          </p15:clr>
        </p15:guide>
        <p15:guide id="24" pos="5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8EF"/>
    <a:srgbClr val="BDDCF5"/>
    <a:srgbClr val="FFFF0D"/>
    <a:srgbClr val="D4F145"/>
    <a:srgbClr val="CCCCFF"/>
    <a:srgbClr val="000066"/>
    <a:srgbClr val="66CCFF"/>
    <a:srgbClr val="FFFFCC"/>
    <a:srgbClr val="1E1E1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4" autoAdjust="0"/>
    <p:restoredTop sz="95856" autoAdjust="0"/>
  </p:normalViewPr>
  <p:slideViewPr>
    <p:cSldViewPr snapToGrid="0">
      <p:cViewPr varScale="1">
        <p:scale>
          <a:sx n="113" d="100"/>
          <a:sy n="113" d="100"/>
        </p:scale>
        <p:origin x="1680" y="108"/>
      </p:cViewPr>
      <p:guideLst>
        <p:guide orient="horz" pos="1956"/>
        <p:guide orient="horz" pos="575"/>
        <p:guide orient="horz" pos="3959"/>
        <p:guide orient="horz" pos="822"/>
        <p:guide orient="horz" pos="1253"/>
        <p:guide orient="horz" pos="2662"/>
        <p:guide orient="horz" pos="3797"/>
        <p:guide orient="horz" pos="3054"/>
        <p:guide orient="horz" pos="3259"/>
        <p:guide orient="horz" pos="2341"/>
        <p:guide pos="3120"/>
        <p:guide pos="612"/>
        <p:guide pos="5735"/>
        <p:guide pos="704"/>
        <p:guide pos="3233"/>
        <p:guide pos="3003"/>
        <p:guide pos="1435"/>
        <p:guide pos="5148"/>
        <p:guide orient="horz" pos="2538"/>
        <p:guide orient="horz" pos="3965"/>
        <p:guide orient="horz" pos="2041"/>
        <p:guide orient="horz" pos="2173"/>
        <p:guide pos="400"/>
        <p:guide pos="5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1920" y="6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4AB9-FB1B-4EDF-AEF4-36218C8564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슬라이드 노트 개체 틀 1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656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" descr="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3"/>
          <a:stretch>
            <a:fillRect/>
          </a:stretch>
        </p:blipFill>
        <p:spPr bwMode="auto">
          <a:xfrm>
            <a:off x="1588" y="0"/>
            <a:ext cx="53816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6" descr="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b="31096"/>
          <a:stretch>
            <a:fillRect/>
          </a:stretch>
        </p:blipFill>
        <p:spPr bwMode="auto">
          <a:xfrm>
            <a:off x="270669" y="25869"/>
            <a:ext cx="6214214" cy="2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4"/>
          <p:cNvSpPr>
            <a:spLocks noChangeArrowheads="1"/>
          </p:cNvSpPr>
          <p:nvPr userDrawn="1"/>
        </p:nvSpPr>
        <p:spPr bwMode="auto">
          <a:xfrm>
            <a:off x="275020" y="1329463"/>
            <a:ext cx="830263" cy="863600"/>
          </a:xfrm>
          <a:prstGeom prst="wedgeEllipseCallout">
            <a:avLst>
              <a:gd name="adj1" fmla="val 66444"/>
              <a:gd name="adj2" fmla="val 52574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" name="Picture 73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21533" r="83331" b="70988"/>
          <a:stretch>
            <a:fillRect/>
          </a:stretch>
        </p:blipFill>
        <p:spPr bwMode="auto">
          <a:xfrm>
            <a:off x="422658" y="1570763"/>
            <a:ext cx="623887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3"/>
          <p:cNvSpPr>
            <a:spLocks noChangeArrowheads="1"/>
          </p:cNvSpPr>
          <p:nvPr userDrawn="1"/>
        </p:nvSpPr>
        <p:spPr bwMode="auto">
          <a:xfrm>
            <a:off x="2744678" y="25869"/>
            <a:ext cx="922338" cy="935037"/>
          </a:xfrm>
          <a:prstGeom prst="wedgeEllipseCallout">
            <a:avLst>
              <a:gd name="adj1" fmla="val -33819"/>
              <a:gd name="adj2" fmla="val 6646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77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15352" r="16913" b="76244"/>
          <a:stretch>
            <a:fillRect/>
          </a:stretch>
        </p:blipFill>
        <p:spPr bwMode="auto">
          <a:xfrm>
            <a:off x="2925653" y="203669"/>
            <a:ext cx="5762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4"/>
          <p:cNvSpPr>
            <a:spLocks noChangeArrowheads="1"/>
          </p:cNvSpPr>
          <p:nvPr userDrawn="1"/>
        </p:nvSpPr>
        <p:spPr bwMode="auto">
          <a:xfrm>
            <a:off x="5294560" y="1411248"/>
            <a:ext cx="887412" cy="914400"/>
          </a:xfrm>
          <a:prstGeom prst="wedgeEllipseCallout">
            <a:avLst>
              <a:gd name="adj1" fmla="val -54653"/>
              <a:gd name="adj2" fmla="val 4739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" name="Picture 78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7" t="35310" r="9828" b="55243"/>
          <a:stretch>
            <a:fillRect/>
          </a:stretch>
        </p:blipFill>
        <p:spPr bwMode="auto">
          <a:xfrm>
            <a:off x="5594597" y="1543011"/>
            <a:ext cx="358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"/>
          <a:stretch>
            <a:fillRect/>
          </a:stretch>
        </p:blipFill>
        <p:spPr bwMode="auto">
          <a:xfrm>
            <a:off x="805611" y="3793777"/>
            <a:ext cx="2944904" cy="25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3994" b="12357"/>
          <a:stretch>
            <a:fillRect/>
          </a:stretch>
        </p:blipFill>
        <p:spPr bwMode="auto">
          <a:xfrm>
            <a:off x="596257" y="1389464"/>
            <a:ext cx="3503477" cy="40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9EF0-F4B9-42E5-ADF5-980ECA64DF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7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69138" y="233363"/>
            <a:ext cx="2125662" cy="57896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92150" y="233363"/>
            <a:ext cx="6224588" cy="57896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DB2B-A3D6-4D17-979B-3D3ABFA613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354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94338" y="981075"/>
            <a:ext cx="9517327" cy="55435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E463-5BF4-4A7B-876B-C62DA42461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4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8C74-BE2D-47BA-B29A-56245C3078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700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92150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9675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04EE-AA08-498C-BCD0-E2FB689459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15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595F-E30E-4D21-89F1-D0D342FFC3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8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E261-D368-45DD-A9A2-8C3CD6C52A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7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7FF8D-6C33-4023-B177-4C0882B17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3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978D-4217-4639-AF6A-B87CCD7A2E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80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74CA-F7D1-4292-9446-4E2291C672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200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84" y="11213"/>
            <a:ext cx="542818" cy="7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233363"/>
            <a:ext cx="880291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30313"/>
            <a:ext cx="850265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2BDC76-268B-40E0-818B-1748A57D1F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692150" y="700088"/>
            <a:ext cx="90233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58" descr="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27"/>
          <a:stretch>
            <a:fillRect/>
          </a:stretch>
        </p:blipFill>
        <p:spPr bwMode="auto">
          <a:xfrm>
            <a:off x="1588" y="1588"/>
            <a:ext cx="9904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180975" indent="-180975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552450" indent="-185738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757238" indent="-203200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69988" indent="-22225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6271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843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415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987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3886200" y="3225254"/>
            <a:ext cx="5520533" cy="9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32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Cloud </a:t>
            </a:r>
            <a:r>
              <a:rPr lang="en-US" altLang="ko-KR" sz="32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SSL-VPN </a:t>
            </a:r>
          </a:p>
          <a:p>
            <a:pPr algn="ctr" eaLnBrk="1" hangingPunct="1"/>
            <a:r>
              <a:rPr lang="en-US" altLang="ko-KR" sz="32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Trouble shooting(KOR)</a:t>
            </a:r>
            <a:endParaRPr lang="ko-KR" altLang="ko-KR" sz="3200" kern="0" dirty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56280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기존에 </a:t>
                      </a: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SSL-VPN Agent</a:t>
                      </a: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</a:t>
                      </a:r>
                      <a:b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사용하고 있었고 </a:t>
                      </a: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sslvpn.hmm21.com</a:t>
                      </a: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아닌 </a:t>
                      </a:r>
                      <a:b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도메인으로 로그인</a:t>
                      </a:r>
                      <a:endParaRPr lang="en-US" altLang="ko-KR" sz="1500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HMM</a:t>
                      </a: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</a:t>
                      </a: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Portal address</a:t>
                      </a: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추가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9296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Paloalto VPN Agent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실행하였으나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, New GAUS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접속 불가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(case 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1" name="Picture 3" descr="cid:image007.png@01D598BB.51044B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2" y="3659041"/>
            <a:ext cx="2471858" cy="162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4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48601" y="2802084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VPN Agent</a:t>
            </a:r>
            <a:r>
              <a:rPr lang="ko-KR" altLang="en-US" sz="1000"/>
              <a:t> 로그인 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4487" y="5456472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VPN Agent</a:t>
            </a:r>
            <a:r>
              <a:rPr lang="ko-KR" altLang="en-US" sz="1000"/>
              <a:t> 로그인이 되었음에도 </a:t>
            </a:r>
            <a:endParaRPr lang="en-US" altLang="ko-KR" sz="1000"/>
          </a:p>
          <a:p>
            <a:r>
              <a:rPr lang="en-US" altLang="ko-KR" sz="1000"/>
              <a:t>New GAUS </a:t>
            </a:r>
            <a:r>
              <a:rPr lang="ko-KR" altLang="en-US" sz="1000"/>
              <a:t>접속 불가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4773FF2-CE50-45F0-AAF8-62FF2F2D7646}"/>
              </a:ext>
            </a:extLst>
          </p:cNvPr>
          <p:cNvGrpSpPr/>
          <p:nvPr/>
        </p:nvGrpSpPr>
        <p:grpSpPr>
          <a:xfrm>
            <a:off x="812057" y="2286118"/>
            <a:ext cx="2599468" cy="393859"/>
            <a:chOff x="812057" y="2286118"/>
            <a:chExt cx="2599468" cy="393859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AA2BAFD9-EEC6-4BA9-9F5E-9D22942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057" y="2286118"/>
              <a:ext cx="2599468" cy="39385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6E58DE5-F185-4F75-BE1A-B81B54940CF4}"/>
                </a:ext>
              </a:extLst>
            </p:cNvPr>
            <p:cNvSpPr/>
            <p:nvPr/>
          </p:nvSpPr>
          <p:spPr bwMode="auto">
            <a:xfrm>
              <a:off x="812058" y="2359431"/>
              <a:ext cx="262430" cy="23136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C851EAC-0588-49D2-83E4-7E4420E85878}"/>
              </a:ext>
            </a:extLst>
          </p:cNvPr>
          <p:cNvGrpSpPr/>
          <p:nvPr/>
        </p:nvGrpSpPr>
        <p:grpSpPr>
          <a:xfrm>
            <a:off x="3622221" y="3048305"/>
            <a:ext cx="2533566" cy="1773806"/>
            <a:chOff x="3622221" y="3048305"/>
            <a:chExt cx="2533566" cy="1773806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DCD441BF-4F19-4BBB-9926-8F7A6B0B5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2221" y="3048305"/>
              <a:ext cx="2533566" cy="1773806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D0594E9-068D-4CFA-9CFB-B085FD224D01}"/>
                </a:ext>
              </a:extLst>
            </p:cNvPr>
            <p:cNvSpPr/>
            <p:nvPr/>
          </p:nvSpPr>
          <p:spPr bwMode="auto">
            <a:xfrm>
              <a:off x="4455319" y="3721894"/>
              <a:ext cx="1457325" cy="11768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51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833" y="1250108"/>
            <a:ext cx="67457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HMM VPN address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추가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아래 순서로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Portal address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추가 등록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sslvpn.hmm21.com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선택 후 현대상선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ID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로 로그인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등록 되어 있는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이 하나인 경우 아래와 같은 선택창 나타나지 않음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548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HMM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VPN address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를 추가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F687017-F98B-4FA1-986F-547933C8C7B8}"/>
              </a:ext>
            </a:extLst>
          </p:cNvPr>
          <p:cNvGrpSpPr/>
          <p:nvPr/>
        </p:nvGrpSpPr>
        <p:grpSpPr>
          <a:xfrm>
            <a:off x="1360087" y="2902126"/>
            <a:ext cx="1549339" cy="1936666"/>
            <a:chOff x="1360087" y="2902126"/>
            <a:chExt cx="1549339" cy="193666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CAEF3E2-F33A-45BE-955A-1D7B92619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989" y="3070952"/>
              <a:ext cx="1451437" cy="176784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7C6277C-6E0F-484B-96A0-07C4DF624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253" b="-1"/>
            <a:stretch/>
          </p:blipFill>
          <p:spPr>
            <a:xfrm>
              <a:off x="1566981" y="3312411"/>
              <a:ext cx="1289654" cy="271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A0F0590-8B2E-491D-8FA2-452042C6CB21}"/>
                </a:ext>
              </a:extLst>
            </p:cNvPr>
            <p:cNvSpPr/>
            <p:nvPr/>
          </p:nvSpPr>
          <p:spPr bwMode="auto">
            <a:xfrm>
              <a:off x="2698522" y="3098106"/>
              <a:ext cx="171057" cy="19525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E509FF0-F0B2-489C-98EE-2BD17D13BA28}"/>
                </a:ext>
              </a:extLst>
            </p:cNvPr>
            <p:cNvSpPr/>
            <p:nvPr/>
          </p:nvSpPr>
          <p:spPr bwMode="auto">
            <a:xfrm>
              <a:off x="1566982" y="3442208"/>
              <a:ext cx="1289653" cy="14208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3B2B808-4D52-47FB-AE9D-5A09EDA21939}"/>
                </a:ext>
              </a:extLst>
            </p:cNvPr>
            <p:cNvGrpSpPr/>
            <p:nvPr/>
          </p:nvGrpSpPr>
          <p:grpSpPr>
            <a:xfrm>
              <a:off x="2500092" y="2902126"/>
              <a:ext cx="255198" cy="246221"/>
              <a:chOff x="758635" y="2613625"/>
              <a:chExt cx="255198" cy="246221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AB1FDAAF-7E72-438F-984A-DF1F0CF46C8A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744235-B16A-44FE-876D-E4B7E0D6C299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1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8A03C4B-B3E0-41E8-933B-965873587971}"/>
                </a:ext>
              </a:extLst>
            </p:cNvPr>
            <p:cNvGrpSpPr/>
            <p:nvPr/>
          </p:nvGrpSpPr>
          <p:grpSpPr>
            <a:xfrm>
              <a:off x="1360087" y="3256030"/>
              <a:ext cx="255198" cy="246221"/>
              <a:chOff x="758635" y="2613625"/>
              <a:chExt cx="255198" cy="246221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C5D11358-F2AF-4A50-BFB7-0747403177ED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F39E76-65FF-4820-8DC1-3FB1214F77C7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C4123AA-D1F1-48CC-BDAD-19C6098FB5E5}"/>
              </a:ext>
            </a:extLst>
          </p:cNvPr>
          <p:cNvGrpSpPr/>
          <p:nvPr/>
        </p:nvGrpSpPr>
        <p:grpSpPr>
          <a:xfrm>
            <a:off x="2892359" y="3070952"/>
            <a:ext cx="3293729" cy="2162168"/>
            <a:chOff x="2892359" y="3070952"/>
            <a:chExt cx="3293729" cy="2162168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2C8AEA44-B6FA-4E9E-AE9E-B7BABDAFB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8573" y="3070952"/>
              <a:ext cx="3087515" cy="2162168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AC896DEA-356B-4B4D-B0D6-231BA254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3773" y="3945263"/>
              <a:ext cx="1478875" cy="713643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536833B-022F-4DC9-8DE3-F61D70D70EF9}"/>
                </a:ext>
              </a:extLst>
            </p:cNvPr>
            <p:cNvSpPr/>
            <p:nvPr/>
          </p:nvSpPr>
          <p:spPr bwMode="auto">
            <a:xfrm>
              <a:off x="5546276" y="3779474"/>
              <a:ext cx="127000" cy="13731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1A6E04B-3E97-49AE-8FE6-FBE0D0699B93}"/>
                </a:ext>
              </a:extLst>
            </p:cNvPr>
            <p:cNvSpPr/>
            <p:nvPr/>
          </p:nvSpPr>
          <p:spPr bwMode="auto">
            <a:xfrm>
              <a:off x="4039804" y="4278756"/>
              <a:ext cx="1312798" cy="12936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27B70C5-9083-46F6-92E1-72808B01B17E}"/>
                </a:ext>
              </a:extLst>
            </p:cNvPr>
            <p:cNvSpPr/>
            <p:nvPr/>
          </p:nvSpPr>
          <p:spPr bwMode="auto">
            <a:xfrm>
              <a:off x="4768402" y="4505472"/>
              <a:ext cx="273050" cy="12936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49BE54D-571B-49BD-8D6A-8721B5D63523}"/>
                </a:ext>
              </a:extLst>
            </p:cNvPr>
            <p:cNvSpPr/>
            <p:nvPr/>
          </p:nvSpPr>
          <p:spPr bwMode="auto">
            <a:xfrm>
              <a:off x="3098573" y="3464382"/>
              <a:ext cx="941231" cy="12936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779459C1-3BD3-492E-A70F-BDC45091BD38}"/>
                </a:ext>
              </a:extLst>
            </p:cNvPr>
            <p:cNvGrpSpPr/>
            <p:nvPr/>
          </p:nvGrpSpPr>
          <p:grpSpPr>
            <a:xfrm>
              <a:off x="2892359" y="3252529"/>
              <a:ext cx="255198" cy="246221"/>
              <a:chOff x="758635" y="2613625"/>
              <a:chExt cx="255198" cy="246221"/>
            </a:xfrm>
          </p:grpSpPr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9046D21F-F6F1-4C30-9799-EE97AD17BC2F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BCBCF2-D107-4A65-A86C-47080DD7E34B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3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213DF3A8-D774-4D1D-9EC5-F1682B888E80}"/>
                </a:ext>
              </a:extLst>
            </p:cNvPr>
            <p:cNvGrpSpPr/>
            <p:nvPr/>
          </p:nvGrpSpPr>
          <p:grpSpPr>
            <a:xfrm>
              <a:off x="5335049" y="3571370"/>
              <a:ext cx="255198" cy="246221"/>
              <a:chOff x="758635" y="2613625"/>
              <a:chExt cx="255198" cy="246221"/>
            </a:xfrm>
          </p:grpSpPr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B9F79109-D001-4439-86A2-1C4120399C24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8D2936-0041-4FFA-8991-E58C924B7E1E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4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F9FE9E3-EBE6-47DC-BB95-D046632E3A0C}"/>
                </a:ext>
              </a:extLst>
            </p:cNvPr>
            <p:cNvGrpSpPr/>
            <p:nvPr/>
          </p:nvGrpSpPr>
          <p:grpSpPr>
            <a:xfrm>
              <a:off x="3854849" y="4073893"/>
              <a:ext cx="255198" cy="246221"/>
              <a:chOff x="758635" y="2613625"/>
              <a:chExt cx="255198" cy="246221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147BA746-CAB9-4441-BE88-49832AFE1C59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4D95CA-A298-40C9-AE5B-48456C4C49BA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5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106CD846-8CF4-460D-83B7-1356CC5A9862}"/>
                </a:ext>
              </a:extLst>
            </p:cNvPr>
            <p:cNvGrpSpPr/>
            <p:nvPr/>
          </p:nvGrpSpPr>
          <p:grpSpPr>
            <a:xfrm>
              <a:off x="4576341" y="4318526"/>
              <a:ext cx="255198" cy="246221"/>
              <a:chOff x="758635" y="2613625"/>
              <a:chExt cx="255198" cy="246221"/>
            </a:xfrm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2526332C-DD5D-4CA9-A76A-88E4D37712E5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DDE18A-C051-469D-A8DA-49E6C6F6F940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6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7A7FA572-FF79-4E22-BDCD-BDBEC23F5348}"/>
              </a:ext>
            </a:extLst>
          </p:cNvPr>
          <p:cNvGrpSpPr/>
          <p:nvPr/>
        </p:nvGrpSpPr>
        <p:grpSpPr>
          <a:xfrm>
            <a:off x="6477010" y="3070952"/>
            <a:ext cx="1796741" cy="2343846"/>
            <a:chOff x="6477010" y="3070952"/>
            <a:chExt cx="1796741" cy="2343846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4F328CF4-2611-4740-8961-75EF4897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7010" y="3070952"/>
              <a:ext cx="1796741" cy="2343846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BC92662F-7903-449D-B893-537FF3ED5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4916"/>
            <a:stretch/>
          </p:blipFill>
          <p:spPr>
            <a:xfrm>
              <a:off x="6710362" y="4242874"/>
              <a:ext cx="1335338" cy="700913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0CE816F-BAA9-4303-A049-525579E7E73E}"/>
                </a:ext>
              </a:extLst>
            </p:cNvPr>
            <p:cNvSpPr/>
            <p:nvPr/>
          </p:nvSpPr>
          <p:spPr bwMode="auto">
            <a:xfrm>
              <a:off x="6710362" y="4943788"/>
              <a:ext cx="1335338" cy="19491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12F1122-D03E-46C5-9917-485D9D182623}"/>
                </a:ext>
              </a:extLst>
            </p:cNvPr>
            <p:cNvSpPr/>
            <p:nvPr/>
          </p:nvSpPr>
          <p:spPr bwMode="auto">
            <a:xfrm>
              <a:off x="6707711" y="4223825"/>
              <a:ext cx="1335338" cy="16550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BF0E011-5E8B-4B5E-AB7A-09D873E73513}"/>
                </a:ext>
              </a:extLst>
            </p:cNvPr>
            <p:cNvGrpSpPr/>
            <p:nvPr/>
          </p:nvGrpSpPr>
          <p:grpSpPr>
            <a:xfrm>
              <a:off x="6477010" y="4730941"/>
              <a:ext cx="255198" cy="246221"/>
              <a:chOff x="758635" y="2613625"/>
              <a:chExt cx="255198" cy="24622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4064D137-EC62-4CFF-BC28-3D2ED12137B1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83D216-FA95-41C2-AA2F-A6DB4E6AE5A1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7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1982E47A-C590-4570-A59A-89537FCCA366}"/>
                </a:ext>
              </a:extLst>
            </p:cNvPr>
            <p:cNvGrpSpPr/>
            <p:nvPr/>
          </p:nvGrpSpPr>
          <p:grpSpPr>
            <a:xfrm>
              <a:off x="6515067" y="3996680"/>
              <a:ext cx="255198" cy="246221"/>
              <a:chOff x="758635" y="2613625"/>
              <a:chExt cx="255198" cy="246221"/>
            </a:xfrm>
          </p:grpSpPr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0F3C6AE2-A8ED-4BEC-9338-B982B1B1D7C8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91918B-DE2D-4BF4-A1F3-8C8E9B4A7861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8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39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9707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Windows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방화벽으로 인한 차단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Windows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방화벽에 권한 추가</a:t>
                      </a:r>
                      <a:endParaRPr lang="ko-KR" altLang="en-US" sz="15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929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Paloalto VPN Agent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실행하였으나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, New GAUS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접속 불가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(case 2)</a:t>
            </a:r>
          </a:p>
        </p:txBody>
      </p:sp>
      <p:pic>
        <p:nvPicPr>
          <p:cNvPr id="2051" name="Picture 3" descr="cid:image007.png@01D598BB.51044B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2" y="3659041"/>
            <a:ext cx="2471858" cy="162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5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48601" y="2802084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VPN Agent</a:t>
            </a:r>
            <a:r>
              <a:rPr lang="ko-KR" altLang="en-US" sz="1000"/>
              <a:t> 로그인 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4487" y="5456472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VPN Agent</a:t>
            </a:r>
            <a:r>
              <a:rPr lang="ko-KR" altLang="en-US" sz="1000"/>
              <a:t> 로그인이 되었음에도 </a:t>
            </a:r>
            <a:endParaRPr lang="en-US" altLang="ko-KR" sz="1000"/>
          </a:p>
          <a:p>
            <a:r>
              <a:rPr lang="en-US" altLang="ko-KR" sz="1000"/>
              <a:t>New GAUS </a:t>
            </a:r>
            <a:r>
              <a:rPr lang="ko-KR" altLang="en-US" sz="1000"/>
              <a:t>접속 불가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19250FD-E793-45FF-828F-E603BE3461F7}"/>
              </a:ext>
            </a:extLst>
          </p:cNvPr>
          <p:cNvGrpSpPr/>
          <p:nvPr/>
        </p:nvGrpSpPr>
        <p:grpSpPr>
          <a:xfrm>
            <a:off x="812057" y="2286118"/>
            <a:ext cx="2599468" cy="393859"/>
            <a:chOff x="812057" y="2286118"/>
            <a:chExt cx="2599468" cy="39385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4F6B90CA-3DFA-45B8-A624-304AB22F5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057" y="2286118"/>
              <a:ext cx="2599468" cy="393859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05321A0-CDCE-4A64-806F-14F289CAC1C4}"/>
                </a:ext>
              </a:extLst>
            </p:cNvPr>
            <p:cNvSpPr/>
            <p:nvPr/>
          </p:nvSpPr>
          <p:spPr bwMode="auto">
            <a:xfrm>
              <a:off x="812058" y="2359431"/>
              <a:ext cx="262430" cy="23136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24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833" y="1250108"/>
            <a:ext cx="1309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권한 추가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437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방화벽에 권한 추가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51856"/>
          <a:stretch/>
        </p:blipFill>
        <p:spPr>
          <a:xfrm>
            <a:off x="600606" y="1785229"/>
            <a:ext cx="1978860" cy="336032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2679"/>
          <a:stretch/>
        </p:blipFill>
        <p:spPr>
          <a:xfrm>
            <a:off x="2717355" y="1663090"/>
            <a:ext cx="3395203" cy="307643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rcRect l="14272" r="14321"/>
          <a:stretch/>
        </p:blipFill>
        <p:spPr>
          <a:xfrm>
            <a:off x="6308563" y="1785229"/>
            <a:ext cx="3497773" cy="3076433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 bwMode="auto">
          <a:xfrm>
            <a:off x="561507" y="4927168"/>
            <a:ext cx="322414" cy="2468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67942" y="4760693"/>
            <a:ext cx="229882" cy="184789"/>
            <a:chOff x="268919" y="2541826"/>
            <a:chExt cx="329377" cy="257226"/>
          </a:xfrm>
        </p:grpSpPr>
        <p:sp>
          <p:nvSpPr>
            <p:cNvPr id="18" name="타원 17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919" y="2541826"/>
              <a:ext cx="329377" cy="25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767533" y="4715212"/>
            <a:ext cx="1955248" cy="1827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60903" y="4519229"/>
            <a:ext cx="242374" cy="215444"/>
            <a:chOff x="279805" y="2515549"/>
            <a:chExt cx="337950" cy="300401"/>
          </a:xfrm>
        </p:grpSpPr>
        <p:sp>
          <p:nvSpPr>
            <p:cNvPr id="22" name="타원 21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805" y="2515549"/>
              <a:ext cx="337950" cy="300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2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 bwMode="auto">
          <a:xfrm>
            <a:off x="751206" y="2052992"/>
            <a:ext cx="1850670" cy="5497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57641" y="1866061"/>
            <a:ext cx="242374" cy="215444"/>
            <a:chOff x="279805" y="2515549"/>
            <a:chExt cx="337950" cy="300401"/>
          </a:xfrm>
        </p:grpSpPr>
        <p:sp>
          <p:nvSpPr>
            <p:cNvPr id="26" name="타원 25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805" y="2515549"/>
              <a:ext cx="337950" cy="300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3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29" name="직사각형 28"/>
          <p:cNvSpPr/>
          <p:nvPr/>
        </p:nvSpPr>
        <p:spPr bwMode="auto">
          <a:xfrm>
            <a:off x="5355109" y="4237048"/>
            <a:ext cx="679931" cy="1825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185400" y="4068607"/>
            <a:ext cx="242374" cy="215444"/>
            <a:chOff x="236529" y="2488222"/>
            <a:chExt cx="447258" cy="397565"/>
          </a:xfrm>
        </p:grpSpPr>
        <p:sp>
          <p:nvSpPr>
            <p:cNvPr id="31" name="타원 30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529" y="2488222"/>
              <a:ext cx="447258" cy="397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4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33" name="직사각형 32"/>
          <p:cNvSpPr/>
          <p:nvPr/>
        </p:nvSpPr>
        <p:spPr bwMode="auto">
          <a:xfrm>
            <a:off x="4502516" y="3731248"/>
            <a:ext cx="564783" cy="2006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4334670" y="3569841"/>
            <a:ext cx="242374" cy="215444"/>
            <a:chOff x="239966" y="2478349"/>
            <a:chExt cx="447258" cy="397565"/>
          </a:xfrm>
        </p:grpSpPr>
        <p:sp>
          <p:nvSpPr>
            <p:cNvPr id="35" name="타원 34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9966" y="2478349"/>
              <a:ext cx="447258" cy="397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5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407178" y="1981251"/>
            <a:ext cx="2361754" cy="2005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6237463" y="1817349"/>
            <a:ext cx="242374" cy="215444"/>
            <a:chOff x="279805" y="2515549"/>
            <a:chExt cx="385441" cy="342616"/>
          </a:xfrm>
        </p:grpSpPr>
        <p:sp>
          <p:nvSpPr>
            <p:cNvPr id="52" name="타원 51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9805" y="2515549"/>
              <a:ext cx="385441" cy="342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6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54" name="직사각형 53"/>
          <p:cNvSpPr/>
          <p:nvPr/>
        </p:nvSpPr>
        <p:spPr bwMode="auto">
          <a:xfrm>
            <a:off x="6751942" y="2724602"/>
            <a:ext cx="655936" cy="1819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6570599" y="2540741"/>
            <a:ext cx="242374" cy="211690"/>
            <a:chOff x="261313" y="2505824"/>
            <a:chExt cx="385441" cy="342616"/>
          </a:xfrm>
        </p:grpSpPr>
        <p:sp>
          <p:nvSpPr>
            <p:cNvPr id="56" name="타원 55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1313" y="2505824"/>
              <a:ext cx="385441" cy="342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7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58" name="직사각형 57"/>
          <p:cNvSpPr/>
          <p:nvPr/>
        </p:nvSpPr>
        <p:spPr bwMode="auto">
          <a:xfrm>
            <a:off x="9139145" y="4581988"/>
            <a:ext cx="575959" cy="2302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960806" y="4419599"/>
            <a:ext cx="242374" cy="215444"/>
            <a:chOff x="266090" y="2517954"/>
            <a:chExt cx="385441" cy="342616"/>
          </a:xfrm>
        </p:grpSpPr>
        <p:sp>
          <p:nvSpPr>
            <p:cNvPr id="60" name="타원 59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6090" y="2517954"/>
              <a:ext cx="385441" cy="342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8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8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28244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잘못된 포탈 주소 입력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sslvpn.hmm21.com 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기입</a:t>
                      </a:r>
                      <a:endParaRPr lang="ko-KR" altLang="en-US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517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sslvpn.hmm21.com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접속 불가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6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7636" y="5386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주소 </a:t>
            </a:r>
            <a:r>
              <a:rPr lang="ko-KR" altLang="en-US" sz="1000" dirty="0" err="1"/>
              <a:t>오기입</a:t>
            </a:r>
            <a:r>
              <a:rPr lang="en-US" altLang="ko-KR" sz="1000" dirty="0"/>
              <a:t>(</a:t>
            </a:r>
            <a:r>
              <a:rPr lang="ko-KR" altLang="en-US" sz="1000" dirty="0"/>
              <a:t>공백 포함 됨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C31B39E-016D-4615-92A3-89CA9DF7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51" y="2251212"/>
            <a:ext cx="2281033" cy="30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8A96EECC-053F-474A-8648-0FE4855EB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65"/>
          <a:stretch/>
        </p:blipFill>
        <p:spPr>
          <a:xfrm>
            <a:off x="2779446" y="2679265"/>
            <a:ext cx="2281034" cy="179568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C94898C-D22C-40D9-85CE-653006100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73"/>
          <a:stretch/>
        </p:blipFill>
        <p:spPr>
          <a:xfrm>
            <a:off x="2779447" y="4740336"/>
            <a:ext cx="2281033" cy="1623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604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Portal address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를 잘못 입력한 경우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입력한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Portal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주소에 문제가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있으면 아래와 같은 팝업 발생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대응 방법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: sslvpn.hmm21.com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올바르게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입력하였는지 확인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6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2767" y="2610073"/>
            <a:ext cx="2640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>
                <a:solidFill>
                  <a:srgbClr val="FF0000"/>
                </a:solidFill>
              </a:rPr>
              <a:t>에러 샘플</a:t>
            </a:r>
            <a:r>
              <a:rPr lang="en-US" altLang="ko-KR" sz="1500" b="1" dirty="0">
                <a:solidFill>
                  <a:srgbClr val="FF0000"/>
                </a:solidFill>
              </a:rPr>
              <a:t>(</a:t>
            </a:r>
            <a:r>
              <a:rPr lang="ko-KR" altLang="en-US" sz="1500" b="1" dirty="0">
                <a:solidFill>
                  <a:srgbClr val="FF0000"/>
                </a:solidFill>
              </a:rPr>
              <a:t>주소 앞 공백 있음</a:t>
            </a:r>
            <a:r>
              <a:rPr lang="en-US" altLang="ko-KR" sz="1500" b="1" dirty="0">
                <a:solidFill>
                  <a:srgbClr val="FF0000"/>
                </a:solidFill>
              </a:rPr>
              <a:t>)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3549" y="4937327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>
                <a:solidFill>
                  <a:srgbClr val="FF0000"/>
                </a:solidFill>
              </a:rPr>
              <a:t>정상 샘플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9533" y="3874552"/>
            <a:ext cx="19351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>
                <a:solidFill>
                  <a:srgbClr val="FF0000"/>
                </a:solidFill>
              </a:rPr>
              <a:t>주소 앞</a:t>
            </a:r>
            <a:r>
              <a:rPr lang="en-US" altLang="ko-KR" sz="1500">
                <a:solidFill>
                  <a:srgbClr val="FF0000"/>
                </a:solidFill>
              </a:rPr>
              <a:t>,</a:t>
            </a:r>
            <a:r>
              <a:rPr lang="ko-KR" altLang="en-US" sz="1500">
                <a:solidFill>
                  <a:srgbClr val="FF0000"/>
                </a:solidFill>
              </a:rPr>
              <a:t>뒤 공백 확인</a:t>
            </a: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3120710" y="3874552"/>
            <a:ext cx="0" cy="2200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 flipH="1">
            <a:off x="3161734" y="3874552"/>
            <a:ext cx="12316" cy="2200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0605" y="732976"/>
            <a:ext cx="44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포탈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주소 수정 방법</a:t>
            </a:r>
          </a:p>
        </p:txBody>
      </p:sp>
      <p:cxnSp>
        <p:nvCxnSpPr>
          <p:cNvPr id="25" name="직선 화살표 연결선 24"/>
          <p:cNvCxnSpPr>
            <a:cxnSpLocks/>
            <a:stCxn id="8" idx="2"/>
          </p:cNvCxnSpPr>
          <p:nvPr/>
        </p:nvCxnSpPr>
        <p:spPr bwMode="auto">
          <a:xfrm flipH="1">
            <a:off x="3174050" y="2933238"/>
            <a:ext cx="1778950" cy="941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381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28782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/>
                        <a:t>Paloalto VPN</a:t>
                      </a:r>
                      <a:r>
                        <a:rPr lang="ko-KR" altLang="en-US" sz="1500"/>
                        <a:t>을 실행하였으나</a:t>
                      </a:r>
                      <a:r>
                        <a:rPr lang="en-US" altLang="ko-KR" sz="1500"/>
                        <a:t>,</a:t>
                      </a:r>
                      <a:br>
                        <a:rPr lang="en-US" altLang="ko-KR" sz="1500"/>
                      </a:br>
                      <a:r>
                        <a:rPr lang="ko-KR" altLang="en-US" sz="1500"/>
                        <a:t>주소입력창</a:t>
                      </a:r>
                      <a:r>
                        <a:rPr lang="en-US" altLang="ko-KR" sz="1500" baseline="0"/>
                        <a:t> </a:t>
                      </a:r>
                      <a:r>
                        <a:rPr lang="ko-KR" altLang="en-US" sz="1500" baseline="0"/>
                        <a:t>혹은 로그인 창이 나타나지 않음</a:t>
                      </a:r>
                      <a:endParaRPr lang="en-US" altLang="ko-KR" sz="1500" baseline="0"/>
                    </a:p>
                    <a:p>
                      <a:pPr latinLnBrk="1"/>
                      <a:r>
                        <a:rPr lang="en-US" altLang="ko-KR" sz="1500" baseline="0"/>
                        <a:t>(</a:t>
                      </a:r>
                      <a:r>
                        <a:rPr lang="ko-KR" altLang="en-US" sz="1500" baseline="0"/>
                        <a:t>작업관리자를 통해 확인 시  </a:t>
                      </a:r>
                      <a:r>
                        <a:rPr lang="en-US" altLang="ko-KR" sz="1500" baseline="0"/>
                        <a:t>Paloalto</a:t>
                      </a:r>
                      <a:r>
                        <a:rPr lang="ko-KR" altLang="en-US" sz="1500" baseline="0"/>
                        <a:t>의 프로세스 있음</a:t>
                      </a:r>
                      <a:r>
                        <a:rPr lang="en-US" altLang="ko-KR" sz="1500" baseline="0"/>
                        <a:t>)</a:t>
                      </a:r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여러 사용자가 </a:t>
                      </a:r>
                      <a:b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 되어 있는 경우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b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사용자가 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VPN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설정창을 띄워 놓으면 </a:t>
                      </a:r>
                      <a:b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사용자에게는 해당 창이 보이지 않음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권한 계정을 이용해 다른 사용자가 조장중인 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Palo alto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프로세스 종료 후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VPN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새로 실행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작업은 조작을 하고 있는 사용자의 동의 하에 진행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9049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VPN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을 실행했으나 로그인 창이나 주소 입력창이 나타나지 않음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10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7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605" y="732976"/>
            <a:ext cx="779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다른 사용자가 사용중인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VPN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프로세스 강제 종료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833" y="1250108"/>
            <a:ext cx="73548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권한 계정으로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로그온 후 작업 관리자를 통해 프로세스 종료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작업관리자 실행하여 프로세스 확인하며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팔로알토 관련 프로세스의 사용자가 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각각 다른지 확인해 보고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 동의 후 강제 종료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98" name="Picture 2" descr="cid:image011.png@01D5D217.7E24C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93" y="2405062"/>
            <a:ext cx="30638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2656" y="5841999"/>
            <a:ext cx="1829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/>
              <a:t>프로세스 사용자가 각각 다름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9175" y="5896601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/>
              <a:t>프로세스 종료 후 다시 실행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7673EAE-7CE2-4F71-8B25-85C991015453}"/>
              </a:ext>
            </a:extLst>
          </p:cNvPr>
          <p:cNvGrpSpPr/>
          <p:nvPr/>
        </p:nvGrpSpPr>
        <p:grpSpPr>
          <a:xfrm>
            <a:off x="4989850" y="2400175"/>
            <a:ext cx="2703535" cy="3436938"/>
            <a:chOff x="4989850" y="2400175"/>
            <a:chExt cx="2703535" cy="343693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2225E38-BC7A-4974-A655-142BA2A0DC7E}"/>
                </a:ext>
              </a:extLst>
            </p:cNvPr>
            <p:cNvGrpSpPr/>
            <p:nvPr/>
          </p:nvGrpSpPr>
          <p:grpSpPr>
            <a:xfrm>
              <a:off x="5117449" y="2400175"/>
              <a:ext cx="2575936" cy="3436938"/>
              <a:chOff x="7912307" y="1400191"/>
              <a:chExt cx="2957840" cy="3946492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92395662-C7F9-4D08-89B9-0683C5A899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8704"/>
              <a:stretch/>
            </p:blipFill>
            <p:spPr>
              <a:xfrm>
                <a:off x="7912307" y="4572017"/>
                <a:ext cx="2957840" cy="774666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31412DE2-0FC3-433B-90F2-A3EAA94AD9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3750"/>
              <a:stretch/>
            </p:blipFill>
            <p:spPr>
              <a:xfrm>
                <a:off x="7912307" y="1400191"/>
                <a:ext cx="2957840" cy="3171826"/>
              </a:xfrm>
              <a:prstGeom prst="rect">
                <a:avLst/>
              </a:prstGeom>
            </p:spPr>
          </p:pic>
        </p:grp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445A470-1B9C-4479-BB94-18815EE1051C}"/>
                </a:ext>
              </a:extLst>
            </p:cNvPr>
            <p:cNvSpPr/>
            <p:nvPr/>
          </p:nvSpPr>
          <p:spPr bwMode="auto">
            <a:xfrm>
              <a:off x="5213123" y="5499791"/>
              <a:ext cx="1708377" cy="33732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3A95297-3EC3-4C8A-95B7-D08F192350D5}"/>
                </a:ext>
              </a:extLst>
            </p:cNvPr>
            <p:cNvSpPr/>
            <p:nvPr/>
          </p:nvSpPr>
          <p:spPr bwMode="auto">
            <a:xfrm>
              <a:off x="5346473" y="2662219"/>
              <a:ext cx="1206727" cy="22703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FCE1D69-B0C8-4581-A8E3-3599BE54917D}"/>
                </a:ext>
              </a:extLst>
            </p:cNvPr>
            <p:cNvSpPr/>
            <p:nvPr/>
          </p:nvSpPr>
          <p:spPr bwMode="auto">
            <a:xfrm>
              <a:off x="5346472" y="3685313"/>
              <a:ext cx="2346913" cy="471026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B66633A-D5EA-412C-AB04-E52FA4F179F1}"/>
                </a:ext>
              </a:extLst>
            </p:cNvPr>
            <p:cNvGrpSpPr/>
            <p:nvPr/>
          </p:nvGrpSpPr>
          <p:grpSpPr>
            <a:xfrm>
              <a:off x="4989850" y="5341007"/>
              <a:ext cx="255198" cy="246221"/>
              <a:chOff x="758635" y="2613625"/>
              <a:chExt cx="255198" cy="246221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328CFC98-4C3C-4D0C-AF00-5315DA31B1F3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0D34D5-A13C-4592-81C7-5BF99AED483C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1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317073B5-B3B1-46B8-95F6-78E4B9C5364F}"/>
                </a:ext>
              </a:extLst>
            </p:cNvPr>
            <p:cNvGrpSpPr/>
            <p:nvPr/>
          </p:nvGrpSpPr>
          <p:grpSpPr>
            <a:xfrm>
              <a:off x="5110482" y="2481954"/>
              <a:ext cx="255198" cy="246221"/>
              <a:chOff x="758635" y="2613625"/>
              <a:chExt cx="255198" cy="246221"/>
            </a:xfrm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8AFD3838-66DC-4FDB-9FEB-F57CE33C48FE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3A89AC-2645-4316-81B8-EF7585F3037B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9963491-2D51-49A6-B309-BA207CD6D080}"/>
                </a:ext>
              </a:extLst>
            </p:cNvPr>
            <p:cNvGrpSpPr/>
            <p:nvPr/>
          </p:nvGrpSpPr>
          <p:grpSpPr>
            <a:xfrm>
              <a:off x="5136336" y="3472934"/>
              <a:ext cx="255198" cy="246221"/>
              <a:chOff x="758635" y="2613625"/>
              <a:chExt cx="255198" cy="246221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88594ECB-50AC-4074-B3F4-660F37316969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A26897-21A3-4772-A16E-0372D49C8D26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3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14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91480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/>
                        <a:t>앞선 </a:t>
                      </a:r>
                      <a:r>
                        <a:rPr lang="en-US" altLang="ko-KR" sz="1500"/>
                        <a:t>FAQ</a:t>
                      </a:r>
                      <a:r>
                        <a:rPr lang="ko-KR" altLang="en-US" sz="1500"/>
                        <a:t>에서</a:t>
                      </a:r>
                      <a:r>
                        <a:rPr lang="ko-KR" altLang="en-US" sz="1500" baseline="0"/>
                        <a:t> 나와 있지 않은 장애</a:t>
                      </a:r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Log 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분석을 통한 확인 필요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Log 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분석을 통한 확인 필요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350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Log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수집 방법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10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833" y="1250108"/>
            <a:ext cx="54361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아래의 순서로 로그 파일 생성 후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파일 정보기획팀에 전달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8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605" y="73297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Log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수집 방법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DE35798-B41A-4B70-AA73-44A7A3A2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074" y="2242235"/>
            <a:ext cx="5084288" cy="355962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CA1C261E-CC67-4A74-A8E8-B5C98F501817}"/>
              </a:ext>
            </a:extLst>
          </p:cNvPr>
          <p:cNvGrpSpPr/>
          <p:nvPr/>
        </p:nvGrpSpPr>
        <p:grpSpPr>
          <a:xfrm>
            <a:off x="1360087" y="2902126"/>
            <a:ext cx="1549339" cy="1936666"/>
            <a:chOff x="1360087" y="2902126"/>
            <a:chExt cx="1549339" cy="193666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86537B0-7CE7-42FE-BE0A-C5E96EE5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989" y="3070952"/>
              <a:ext cx="1451437" cy="176784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44134B48-2860-4EAD-902F-07EDC2F3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253" b="-1"/>
            <a:stretch/>
          </p:blipFill>
          <p:spPr>
            <a:xfrm>
              <a:off x="1566981" y="3312411"/>
              <a:ext cx="1289654" cy="271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8E94DE3-BCDF-4AE5-BAE3-FD018655A8A3}"/>
                </a:ext>
              </a:extLst>
            </p:cNvPr>
            <p:cNvSpPr/>
            <p:nvPr/>
          </p:nvSpPr>
          <p:spPr bwMode="auto">
            <a:xfrm>
              <a:off x="2698522" y="3098106"/>
              <a:ext cx="171057" cy="19525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C04D470-103A-4070-BB78-7FA1E5E953DF}"/>
                </a:ext>
              </a:extLst>
            </p:cNvPr>
            <p:cNvSpPr/>
            <p:nvPr/>
          </p:nvSpPr>
          <p:spPr bwMode="auto">
            <a:xfrm>
              <a:off x="1566982" y="3442208"/>
              <a:ext cx="1289653" cy="14208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32ADD3A-8478-4460-815C-3C8E4DD0EEAD}"/>
                </a:ext>
              </a:extLst>
            </p:cNvPr>
            <p:cNvGrpSpPr/>
            <p:nvPr/>
          </p:nvGrpSpPr>
          <p:grpSpPr>
            <a:xfrm>
              <a:off x="2500092" y="2902126"/>
              <a:ext cx="255198" cy="246221"/>
              <a:chOff x="758635" y="2613625"/>
              <a:chExt cx="255198" cy="246221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E8B60A4C-FAB6-43F2-8624-5AEFC3BCDCD1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E1C410-90B1-4252-B3D0-589DB825D58E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1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8B482CC-9D71-4BF5-A576-E063FDE086AB}"/>
                </a:ext>
              </a:extLst>
            </p:cNvPr>
            <p:cNvGrpSpPr/>
            <p:nvPr/>
          </p:nvGrpSpPr>
          <p:grpSpPr>
            <a:xfrm>
              <a:off x="1360087" y="3256030"/>
              <a:ext cx="255198" cy="246221"/>
              <a:chOff x="758635" y="2613625"/>
              <a:chExt cx="255198" cy="246221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2700DF85-F9A5-434A-80E1-B5E1850A28B3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526788-06E2-4B60-8E18-15CBBB78DB65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080971C-D369-403C-8000-004E387ED78F}"/>
              </a:ext>
            </a:extLst>
          </p:cNvPr>
          <p:cNvSpPr/>
          <p:nvPr/>
        </p:nvSpPr>
        <p:spPr bwMode="auto">
          <a:xfrm>
            <a:off x="4039074" y="3383879"/>
            <a:ext cx="1574326" cy="2652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C1A438F-6090-45AE-B30C-C4E56EB00A49}"/>
              </a:ext>
            </a:extLst>
          </p:cNvPr>
          <p:cNvSpPr/>
          <p:nvPr/>
        </p:nvSpPr>
        <p:spPr bwMode="auto">
          <a:xfrm>
            <a:off x="8068733" y="3148348"/>
            <a:ext cx="905934" cy="268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5EAAB8B-44E4-4CC0-BCBB-7E09DC172C61}"/>
              </a:ext>
            </a:extLst>
          </p:cNvPr>
          <p:cNvGrpSpPr/>
          <p:nvPr/>
        </p:nvGrpSpPr>
        <p:grpSpPr>
          <a:xfrm>
            <a:off x="3812273" y="3152222"/>
            <a:ext cx="255198" cy="246221"/>
            <a:chOff x="758635" y="2613625"/>
            <a:chExt cx="255198" cy="246221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E9088994-317F-4FEF-9810-AFA2D278AF7F}"/>
                </a:ext>
              </a:extLst>
            </p:cNvPr>
            <p:cNvSpPr/>
            <p:nvPr/>
          </p:nvSpPr>
          <p:spPr bwMode="auto">
            <a:xfrm>
              <a:off x="784489" y="2636881"/>
              <a:ext cx="201958" cy="20195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F0A4A5-8FF5-42D4-80D6-95FB84F9B115}"/>
                </a:ext>
              </a:extLst>
            </p:cNvPr>
            <p:cNvSpPr txBox="1"/>
            <p:nvPr/>
          </p:nvSpPr>
          <p:spPr>
            <a:xfrm>
              <a:off x="758635" y="26136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1"/>
                  </a:solidFill>
                </a:rPr>
                <a:t>3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7B934BF-02F3-4C23-BEB9-CBC5824F07DB}"/>
              </a:ext>
            </a:extLst>
          </p:cNvPr>
          <p:cNvGrpSpPr/>
          <p:nvPr/>
        </p:nvGrpSpPr>
        <p:grpSpPr>
          <a:xfrm>
            <a:off x="7841932" y="2925382"/>
            <a:ext cx="255198" cy="246221"/>
            <a:chOff x="758635" y="2613625"/>
            <a:chExt cx="255198" cy="246221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B55E567-E4CD-44D9-8478-153F85874E42}"/>
                </a:ext>
              </a:extLst>
            </p:cNvPr>
            <p:cNvSpPr/>
            <p:nvPr/>
          </p:nvSpPr>
          <p:spPr bwMode="auto">
            <a:xfrm>
              <a:off x="784489" y="2636881"/>
              <a:ext cx="201958" cy="20195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903186-B3FE-4260-93DC-AE0FCC9B4A45}"/>
                </a:ext>
              </a:extLst>
            </p:cNvPr>
            <p:cNvSpPr txBox="1"/>
            <p:nvPr/>
          </p:nvSpPr>
          <p:spPr>
            <a:xfrm>
              <a:off x="758635" y="26136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89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605" y="732976"/>
            <a:ext cx="818134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목차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“Connection Failed”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메시지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(case 1)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/ “Connecting…”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지속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3" action="ppaction://hlinksldjump"/>
              </a:rPr>
              <a:t>“Connection Failed”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3" action="ppaction://hlinksldjump"/>
              </a:rPr>
              <a:t>메시지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3" action="ppaction://hlinksldjump"/>
              </a:rPr>
              <a:t>(case 2)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4" action="ppaction://hlinksldjump"/>
              </a:rPr>
              <a:t>“Connection Failed”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4" action="ppaction://hlinksldjump"/>
              </a:rPr>
              <a:t>메시지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4" action="ppaction://hlinksldjump"/>
              </a:rPr>
              <a:t>(case 3)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5" action="ppaction://hlinksldjump"/>
              </a:rPr>
              <a:t>Paloalto VPN Agent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5" action="ppaction://hlinksldjump"/>
              </a:rPr>
              <a:t>실행하였으나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5" action="ppaction://hlinksldjump"/>
              </a:rPr>
              <a:t>, New GAUS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5" action="ppaction://hlinksldjump"/>
              </a:rPr>
              <a:t>접속 불가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5" action="ppaction://hlinksldjump"/>
              </a:rPr>
              <a:t> (case 1)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6" action="ppaction://hlinksldjump"/>
              </a:rPr>
              <a:t>Paloalto VPN Agent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6" action="ppaction://hlinksldjump"/>
              </a:rPr>
              <a:t>실행하였으나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6" action="ppaction://hlinksldjump"/>
              </a:rPr>
              <a:t>, New GAUS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6" action="ppaction://hlinksldjump"/>
              </a:rPr>
              <a:t>접속 불가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6" action="ppaction://hlinksldjump"/>
              </a:rPr>
              <a:t> (case 2)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7" action="ppaction://hlinksldjump"/>
              </a:rPr>
              <a:t>sslvpn.hmm21.com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7" action="ppaction://hlinksldjump"/>
              </a:rPr>
              <a:t>접속 불가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8" action="ppaction://hlinksldjump"/>
              </a:rPr>
              <a:t>VPN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8" action="ppaction://hlinksldjump"/>
              </a:rPr>
              <a:t>을 실행했으나 로그인 창이나 주소 입력창이 나타나지 않음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9" action="ppaction://hlinksldjump"/>
              </a:rPr>
              <a:t>Log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9" action="ppaction://hlinksldjump"/>
              </a:rPr>
              <a:t>수집 방법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10" action="ppaction://hlinksldjump"/>
              </a:rPr>
              <a:t>SSL-VPN Agent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  <a:hlinkClick r:id="rId10" action="ppaction://hlinksldjump"/>
              </a:rPr>
              <a:t>완전 삭제 방법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SSL-VPN Troubleshooting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626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32997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/>
                        <a:t>Paloalto</a:t>
                      </a:r>
                      <a:r>
                        <a:rPr lang="en-US" altLang="ko-KR" sz="1500" baseline="0"/>
                        <a:t> VPN Agent</a:t>
                      </a:r>
                      <a:r>
                        <a:rPr lang="ko-KR" altLang="en-US" sz="1500" baseline="0"/>
                        <a:t>의 이상 동작으로 인한 완전 삭제 필요시 참고</a:t>
                      </a:r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Agent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비정상 동작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제어판에서 삭제 후 설치 경로의 잔존 파일 수동 삭제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5368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SSL-VPN Agent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완전 삭제 방법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792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27" y="1954777"/>
            <a:ext cx="6391275" cy="453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522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완전 삭제 방법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①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제거 또는 변경에서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9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5232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SSL-VPN Agent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완전 삭제 </a:t>
            </a:r>
          </a:p>
        </p:txBody>
      </p:sp>
    </p:spTree>
    <p:extLst>
      <p:ext uri="{BB962C8B-B14F-4D97-AF65-F5344CB8AC3E}">
        <p14:creationId xmlns:p14="http://schemas.microsoft.com/office/powerpoint/2010/main" val="186403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84" y="1949652"/>
            <a:ext cx="6381750" cy="359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5099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완전 삭제 방법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C:\Program Files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“Palo Alto Networks”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9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605" y="732976"/>
            <a:ext cx="5232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SSL-VPN Agent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완전 삭제 </a:t>
            </a:r>
          </a:p>
        </p:txBody>
      </p:sp>
    </p:spTree>
    <p:extLst>
      <p:ext uri="{BB962C8B-B14F-4D97-AF65-F5344CB8AC3E}">
        <p14:creationId xmlns:p14="http://schemas.microsoft.com/office/powerpoint/2010/main" val="317115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03121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백신과의 충돌로 </a:t>
                      </a: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VPN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Server / Agent 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정상 통신 불가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백신에서 </a:t>
                      </a: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SSL-VPN Agent</a:t>
                      </a:r>
                      <a:r>
                        <a:rPr lang="ko-KR" altLang="en-US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</a:t>
                      </a: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예외처리</a:t>
                      </a: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혹은 해당 </a:t>
                      </a:r>
                      <a:b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백신의 삭제 </a:t>
                      </a:r>
                      <a:r>
                        <a:rPr lang="ko-KR" altLang="en-US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진행해야 함</a:t>
                      </a:r>
                      <a:endParaRPr lang="en-US" altLang="ko-KR" sz="15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예외처리 필요 경로 </a:t>
                      </a: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b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pt-BR" altLang="ko-KR" sz="15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C:\Program Files\Palo Alto Networks</a:t>
                      </a:r>
                      <a:endParaRPr lang="ko-KR" altLang="en-US" sz="150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FAQ 1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605" y="732976"/>
            <a:ext cx="8364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“Connection Failed”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메세지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(case 1)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/ “Connecting…”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지속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6" y="3877951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“Connection Failed” </a:t>
            </a:r>
            <a:r>
              <a:rPr lang="ko-KR" altLang="en-US" sz="1000"/>
              <a:t>팝업 발생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6132" y="6174218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“Connecting…” </a:t>
            </a:r>
            <a:r>
              <a:rPr lang="ko-KR" altLang="en-US" sz="1000"/>
              <a:t>후 반응 없음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A1AF59E-4E57-4D06-AF0E-2830D5FD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36" y="1672450"/>
            <a:ext cx="1597469" cy="22055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440C345-6171-4864-9BB1-99CC5B36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36" y="4211541"/>
            <a:ext cx="1597469" cy="19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20866"/>
          <a:stretch/>
        </p:blipFill>
        <p:spPr>
          <a:xfrm>
            <a:off x="1013833" y="2485986"/>
            <a:ext cx="3060327" cy="218761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r="7036"/>
          <a:stretch/>
        </p:blipFill>
        <p:spPr>
          <a:xfrm>
            <a:off x="4236683" y="2474084"/>
            <a:ext cx="3586518" cy="273678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rcRect r="44524"/>
          <a:stretch/>
        </p:blipFill>
        <p:spPr>
          <a:xfrm>
            <a:off x="7850321" y="2474084"/>
            <a:ext cx="2011310" cy="2040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617489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백신과 충돌로 인한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SSLVPN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실행 오류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제거 또는 변경에서 백신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아래 예제는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Kaspersky) 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제거 또는 변경에서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“GlobalProtect”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C:\Program Files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“Palo Alto Networks”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재부팅 후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606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백신 삭제 및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Paloalto VPN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재설치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FAQ 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59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07238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권한 부족이나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실행 오류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재부팅 후 실행</a:t>
                      </a:r>
                      <a:endParaRPr lang="en-US" altLang="ko-KR" sz="15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5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프로세스 종료 후 </a:t>
                      </a:r>
                      <a:br>
                        <a:rPr lang="en-US" altLang="ko-KR" sz="15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5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권한으로 실행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2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605" y="732976"/>
            <a:ext cx="5794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“Connection Failed”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메세지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(case 2)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6" y="3877951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“Connection Failed” </a:t>
            </a:r>
            <a:r>
              <a:rPr lang="ko-KR" altLang="en-US" sz="1000"/>
              <a:t>팝업 발생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CF5E2B-FE66-414F-B927-1FD536BC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36" y="1672450"/>
            <a:ext cx="1597469" cy="22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6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833" y="1250108"/>
            <a:ext cx="6013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작업 관리자에서 현재 프로세스 종료 후 관리자 권한으로 재실행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재부팅 후에도 증상 동일하면 아래와 같이 조치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574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관리자 권한으로 프로그램 실행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2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3" y="1867902"/>
            <a:ext cx="3822327" cy="329786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20" y="2429600"/>
            <a:ext cx="3624508" cy="18071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1013833" y="2745253"/>
            <a:ext cx="754007" cy="277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903849" y="3769381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855081" y="3034565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6420985" y="2763541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390249" y="3071855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68056" y="2500175"/>
            <a:ext cx="292068" cy="323165"/>
            <a:chOff x="279805" y="2515549"/>
            <a:chExt cx="292068" cy="323165"/>
          </a:xfrm>
        </p:grpSpPr>
        <p:sp>
          <p:nvSpPr>
            <p:cNvPr id="14" name="타원 1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1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644816" y="3516836"/>
            <a:ext cx="292068" cy="323165"/>
            <a:chOff x="279805" y="2515549"/>
            <a:chExt cx="292068" cy="323165"/>
          </a:xfrm>
        </p:grpSpPr>
        <p:sp>
          <p:nvSpPr>
            <p:cNvPr id="19" name="타원 18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2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615138" y="2782674"/>
            <a:ext cx="292068" cy="323165"/>
            <a:chOff x="283162" y="2513366"/>
            <a:chExt cx="292068" cy="323165"/>
          </a:xfrm>
        </p:grpSpPr>
        <p:sp>
          <p:nvSpPr>
            <p:cNvPr id="22" name="타원 21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3162" y="2513366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3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196849" y="2516194"/>
            <a:ext cx="292068" cy="323165"/>
            <a:chOff x="279805" y="2515549"/>
            <a:chExt cx="292068" cy="323165"/>
          </a:xfrm>
        </p:grpSpPr>
        <p:sp>
          <p:nvSpPr>
            <p:cNvPr id="25" name="타원 24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4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7138377" y="2831289"/>
            <a:ext cx="292068" cy="323165"/>
            <a:chOff x="279805" y="2515549"/>
            <a:chExt cx="292068" cy="323165"/>
          </a:xfrm>
        </p:grpSpPr>
        <p:sp>
          <p:nvSpPr>
            <p:cNvPr id="28" name="타원 27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5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55081" y="5129594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/>
              <a:t>프로세스 위치 </a:t>
            </a:r>
            <a:r>
              <a:rPr lang="en-US" altLang="ko-KR" sz="1000"/>
              <a:t>Open</a:t>
            </a:r>
            <a:r>
              <a:rPr lang="ko-KR" altLang="en-US" sz="1000"/>
              <a:t>후 강제 종료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0963" y="4237846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VPN </a:t>
            </a:r>
            <a:r>
              <a:rPr lang="ko-KR" altLang="en-US" sz="1000"/>
              <a:t>프로세스 관리자 권한으로 실행</a:t>
            </a:r>
          </a:p>
        </p:txBody>
      </p:sp>
    </p:spTree>
    <p:extLst>
      <p:ext uri="{BB962C8B-B14F-4D97-AF65-F5344CB8AC3E}">
        <p14:creationId xmlns:p14="http://schemas.microsoft.com/office/powerpoint/2010/main" val="97820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84340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증상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/>
                        <a:t>조치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불안정한 네트워크로 인한 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연결 실패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네트워크 연결 확인 및 불필요 네트워크 정리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3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605" y="732976"/>
            <a:ext cx="588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“Connection Failed”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메시지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(case 3)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6" y="3877951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“Connection Failed” </a:t>
            </a:r>
            <a:r>
              <a:rPr lang="ko-KR" altLang="en-US" sz="1000"/>
              <a:t>팝업 발생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F2B5AA-A858-4BD3-A3A1-C7229ECE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36" y="1672450"/>
            <a:ext cx="1597469" cy="22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7" y="1840027"/>
            <a:ext cx="1910807" cy="7933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7" y="2994013"/>
            <a:ext cx="4455123" cy="346175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rcRect t="39098" b="4284"/>
          <a:stretch/>
        </p:blipFill>
        <p:spPr>
          <a:xfrm>
            <a:off x="5110275" y="1709184"/>
            <a:ext cx="3552533" cy="209472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193" y="4305788"/>
            <a:ext cx="3629025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64492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불필요한 네트워크 정리로 환경 안정화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유선 네트워크 사용하는 경우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불필요 네트워크 정리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3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 bwMode="auto">
          <a:xfrm>
            <a:off x="747954" y="2356283"/>
            <a:ext cx="265879" cy="277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55886" y="2248035"/>
            <a:ext cx="292068" cy="323165"/>
            <a:chOff x="279805" y="2515549"/>
            <a:chExt cx="292068" cy="323165"/>
          </a:xfrm>
        </p:grpSpPr>
        <p:sp>
          <p:nvSpPr>
            <p:cNvPr id="14" name="타원 1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1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42" name="직사각형 41"/>
          <p:cNvSpPr/>
          <p:nvPr/>
        </p:nvSpPr>
        <p:spPr bwMode="auto">
          <a:xfrm>
            <a:off x="747954" y="2136498"/>
            <a:ext cx="1218006" cy="2079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55886" y="1959074"/>
            <a:ext cx="292068" cy="323165"/>
            <a:chOff x="279805" y="2515549"/>
            <a:chExt cx="292068" cy="323165"/>
          </a:xfrm>
        </p:grpSpPr>
        <p:sp>
          <p:nvSpPr>
            <p:cNvPr id="44" name="타원 4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2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46" name="직사각형 45"/>
          <p:cNvSpPr/>
          <p:nvPr/>
        </p:nvSpPr>
        <p:spPr bwMode="auto">
          <a:xfrm>
            <a:off x="2282014" y="5651678"/>
            <a:ext cx="1949626" cy="3173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2012121" y="5391031"/>
            <a:ext cx="292068" cy="323165"/>
            <a:chOff x="279805" y="2515549"/>
            <a:chExt cx="292068" cy="323165"/>
          </a:xfrm>
        </p:grpSpPr>
        <p:sp>
          <p:nvSpPr>
            <p:cNvPr id="48" name="타원 47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3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59" name="직사각형 58"/>
          <p:cNvSpPr/>
          <p:nvPr/>
        </p:nvSpPr>
        <p:spPr bwMode="auto">
          <a:xfrm>
            <a:off x="6065348" y="4857944"/>
            <a:ext cx="2790869" cy="2860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203" y="5144810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Paloalto VPN</a:t>
            </a:r>
            <a:r>
              <a:rPr lang="ko-KR" altLang="en-US" sz="1000"/>
              <a:t>의 인터페이스로</a:t>
            </a:r>
            <a:r>
              <a:rPr lang="en-US" altLang="ko-KR" sz="1000"/>
              <a:t>, </a:t>
            </a:r>
            <a:r>
              <a:rPr lang="en-US" altLang="ko-KR" sz="1000">
                <a:solidFill>
                  <a:srgbClr val="FF0000"/>
                </a:solidFill>
              </a:rPr>
              <a:t>“</a:t>
            </a:r>
            <a:r>
              <a:rPr lang="ko-KR" altLang="en-US" sz="1000">
                <a:solidFill>
                  <a:srgbClr val="FF0000"/>
                </a:solidFill>
              </a:rPr>
              <a:t>사용 안 함</a:t>
            </a:r>
            <a:r>
              <a:rPr lang="en-US" altLang="ko-KR" sz="1000">
                <a:solidFill>
                  <a:srgbClr val="FF0000"/>
                </a:solidFill>
              </a:rPr>
              <a:t>” </a:t>
            </a:r>
            <a:r>
              <a:rPr lang="ko-KR" altLang="en-US" sz="1000">
                <a:solidFill>
                  <a:srgbClr val="FF0000"/>
                </a:solidFill>
              </a:rPr>
              <a:t>클릭 절대 금지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3034" y="2669073"/>
            <a:ext cx="3246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/>
              <a:t>아이콘 우클릭 후 </a:t>
            </a:r>
            <a:r>
              <a:rPr lang="en-US" altLang="ko-KR" sz="1000"/>
              <a:t>“</a:t>
            </a:r>
            <a:r>
              <a:rPr lang="ko-KR" altLang="en-US" sz="1000"/>
              <a:t>네트워크 및 인터넷 설정 열기</a:t>
            </a:r>
            <a:r>
              <a:rPr lang="en-US" altLang="ko-KR" sz="1000"/>
              <a:t>” </a:t>
            </a:r>
            <a:r>
              <a:rPr lang="ko-KR" altLang="en-US" sz="1000"/>
              <a:t>클릭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2177" y="6531025"/>
            <a:ext cx="1531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</a:t>
            </a:r>
            <a:r>
              <a:rPr lang="ko-KR" altLang="en-US" sz="1000"/>
              <a:t>어댑터 옵션 변경</a:t>
            </a:r>
            <a:r>
              <a:rPr lang="en-US" altLang="ko-KR" sz="1000"/>
              <a:t>” </a:t>
            </a:r>
            <a:r>
              <a:rPr lang="ko-KR" altLang="en-US" sz="1000"/>
              <a:t>클릭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27193" y="3837691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/>
              <a:t>불필요한 네트워크 우클릭 후 </a:t>
            </a:r>
            <a:r>
              <a:rPr lang="en-US" altLang="ko-KR" sz="1000"/>
              <a:t>“</a:t>
            </a:r>
            <a:r>
              <a:rPr lang="ko-KR" altLang="en-US" sz="1000"/>
              <a:t>사용 안 함</a:t>
            </a:r>
            <a:r>
              <a:rPr lang="en-US" altLang="ko-KR" sz="1000"/>
              <a:t>” </a:t>
            </a:r>
            <a:r>
              <a:rPr lang="ko-KR" altLang="en-US" sz="1000"/>
              <a:t>클릭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7079312" y="2150325"/>
            <a:ext cx="1536368" cy="184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6809419" y="1889678"/>
            <a:ext cx="292068" cy="323165"/>
            <a:chOff x="279805" y="2515549"/>
            <a:chExt cx="292068" cy="323165"/>
          </a:xfrm>
        </p:grpSpPr>
        <p:sp>
          <p:nvSpPr>
            <p:cNvPr id="72" name="타원 71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4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5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193" y="1716413"/>
            <a:ext cx="3546417" cy="208047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rcRect l="1859"/>
          <a:stretch/>
        </p:blipFill>
        <p:spPr>
          <a:xfrm>
            <a:off x="502177" y="1841250"/>
            <a:ext cx="1912777" cy="800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64492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불필요한 네트워크 정리로 환경 안정화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무선 네트워크 사용하는 경우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조치 가이드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불필요 네트워크 정리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3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7" y="2994013"/>
            <a:ext cx="4455123" cy="3461751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193" y="4305788"/>
            <a:ext cx="3629025" cy="83820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 bwMode="auto">
          <a:xfrm>
            <a:off x="747954" y="2356283"/>
            <a:ext cx="265879" cy="277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55886" y="2248035"/>
            <a:ext cx="292068" cy="323165"/>
            <a:chOff x="279805" y="2515549"/>
            <a:chExt cx="292068" cy="323165"/>
          </a:xfrm>
        </p:grpSpPr>
        <p:sp>
          <p:nvSpPr>
            <p:cNvPr id="20" name="타원 19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1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 bwMode="auto">
          <a:xfrm>
            <a:off x="747954" y="2136498"/>
            <a:ext cx="1218006" cy="2079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55886" y="1959074"/>
            <a:ext cx="292068" cy="323165"/>
            <a:chOff x="279805" y="2515549"/>
            <a:chExt cx="292068" cy="323165"/>
          </a:xfrm>
        </p:grpSpPr>
        <p:sp>
          <p:nvSpPr>
            <p:cNvPr id="24" name="타원 2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2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 bwMode="auto">
          <a:xfrm>
            <a:off x="2282014" y="5651678"/>
            <a:ext cx="1949626" cy="3173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2012121" y="5391031"/>
            <a:ext cx="292068" cy="323165"/>
            <a:chOff x="279805" y="2515549"/>
            <a:chExt cx="292068" cy="323165"/>
          </a:xfrm>
        </p:grpSpPr>
        <p:sp>
          <p:nvSpPr>
            <p:cNvPr id="28" name="타원 27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3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31" name="직사각형 30"/>
          <p:cNvSpPr/>
          <p:nvPr/>
        </p:nvSpPr>
        <p:spPr bwMode="auto">
          <a:xfrm>
            <a:off x="7079312" y="2150325"/>
            <a:ext cx="1536368" cy="184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809419" y="1889678"/>
            <a:ext cx="292068" cy="323165"/>
            <a:chOff x="279805" y="2515549"/>
            <a:chExt cx="292068" cy="323165"/>
          </a:xfrm>
        </p:grpSpPr>
        <p:sp>
          <p:nvSpPr>
            <p:cNvPr id="34" name="타원 3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4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38" name="직사각형 37"/>
          <p:cNvSpPr/>
          <p:nvPr/>
        </p:nvSpPr>
        <p:spPr bwMode="auto">
          <a:xfrm>
            <a:off x="6065348" y="4857944"/>
            <a:ext cx="2790869" cy="2860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72203" y="5144810"/>
            <a:ext cx="3456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Paloalto VPN</a:t>
            </a:r>
            <a:r>
              <a:rPr lang="ko-KR" altLang="en-US" sz="1000"/>
              <a:t>의 인터페이스로</a:t>
            </a:r>
            <a:r>
              <a:rPr lang="en-US" altLang="ko-KR" sz="1000"/>
              <a:t>, </a:t>
            </a:r>
            <a:r>
              <a:rPr lang="en-US" altLang="ko-KR" sz="1000">
                <a:solidFill>
                  <a:srgbClr val="FF0000"/>
                </a:solidFill>
              </a:rPr>
              <a:t>“</a:t>
            </a:r>
            <a:r>
              <a:rPr lang="ko-KR" altLang="en-US" sz="1000">
                <a:solidFill>
                  <a:srgbClr val="FF0000"/>
                </a:solidFill>
              </a:rPr>
              <a:t>사용 안함</a:t>
            </a:r>
            <a:r>
              <a:rPr lang="en-US" altLang="ko-KR" sz="1000">
                <a:solidFill>
                  <a:srgbClr val="FF0000"/>
                </a:solidFill>
              </a:rPr>
              <a:t>” </a:t>
            </a:r>
            <a:r>
              <a:rPr lang="ko-KR" altLang="en-US" sz="1000">
                <a:solidFill>
                  <a:srgbClr val="FF0000"/>
                </a:solidFill>
              </a:rPr>
              <a:t>클릭 절대 금지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3034" y="2669073"/>
            <a:ext cx="3246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/>
              <a:t>아이콘 우클릭 후 </a:t>
            </a:r>
            <a:r>
              <a:rPr lang="en-US" altLang="ko-KR" sz="1000"/>
              <a:t>“</a:t>
            </a:r>
            <a:r>
              <a:rPr lang="ko-KR" altLang="en-US" sz="1000"/>
              <a:t>네트워크 및 인터넷 설정 열기</a:t>
            </a:r>
            <a:r>
              <a:rPr lang="en-US" altLang="ko-KR" sz="1000"/>
              <a:t>” </a:t>
            </a:r>
            <a:r>
              <a:rPr lang="ko-KR" altLang="en-US" sz="1000"/>
              <a:t>클릭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177" y="6531025"/>
            <a:ext cx="1531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</a:t>
            </a:r>
            <a:r>
              <a:rPr lang="ko-KR" altLang="en-US" sz="1000"/>
              <a:t>어댑터 옵션 변경</a:t>
            </a:r>
            <a:r>
              <a:rPr lang="en-US" altLang="ko-KR" sz="1000"/>
              <a:t>” </a:t>
            </a:r>
            <a:r>
              <a:rPr lang="ko-KR" altLang="en-US" sz="1000"/>
              <a:t>클릭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27193" y="3837691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/>
              <a:t>불필요한 네트워크 우클릭 후 </a:t>
            </a:r>
            <a:r>
              <a:rPr lang="en-US" altLang="ko-KR" sz="1000"/>
              <a:t>“</a:t>
            </a:r>
            <a:r>
              <a:rPr lang="ko-KR" altLang="en-US" sz="1000"/>
              <a:t>사용 안 함</a:t>
            </a:r>
            <a:r>
              <a:rPr lang="en-US" altLang="ko-KR" sz="1000"/>
              <a:t>” </a:t>
            </a:r>
            <a:r>
              <a:rPr lang="ko-KR" altLang="en-US" sz="1000"/>
              <a:t>클릭</a:t>
            </a:r>
            <a:endParaRPr lang="ko-KR" altLang="en-US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6798"/>
      </p:ext>
    </p:extLst>
  </p:cSld>
  <p:clrMapOvr>
    <a:masterClrMapping/>
  </p:clrMapOvr>
</p:sld>
</file>

<file path=ppt/theme/theme1.xml><?xml version="1.0" encoding="utf-8"?>
<a:theme xmlns:a="http://schemas.openxmlformats.org/drawingml/2006/main" name="3_1_27 PPTtemplate_for internal use only">
  <a:themeElements>
    <a:clrScheme name="">
      <a:dk1>
        <a:srgbClr val="1E1E1E"/>
      </a:dk1>
      <a:lt1>
        <a:srgbClr val="FFFFFF"/>
      </a:lt1>
      <a:dk2>
        <a:srgbClr val="1E1E1E"/>
      </a:dk2>
      <a:lt2>
        <a:srgbClr val="616365"/>
      </a:lt2>
      <a:accent1>
        <a:srgbClr val="F7EDD4"/>
      </a:accent1>
      <a:accent2>
        <a:srgbClr val="0018A8"/>
      </a:accent2>
      <a:accent3>
        <a:srgbClr val="FFFFFF"/>
      </a:accent3>
      <a:accent4>
        <a:srgbClr val="181818"/>
      </a:accent4>
      <a:accent5>
        <a:srgbClr val="FAF4E6"/>
      </a:accent5>
      <a:accent6>
        <a:srgbClr val="001598"/>
      </a:accent6>
      <a:hlink>
        <a:srgbClr val="0088CE"/>
      </a:hlink>
      <a:folHlink>
        <a:srgbClr val="00AD83"/>
      </a:folHlink>
    </a:clrScheme>
    <a:fontScheme name="Office 테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3_1_27 PPTtemplate_for internal use only</Template>
  <TotalTime>12966</TotalTime>
  <Words>1027</Words>
  <Application>Microsoft Office PowerPoint</Application>
  <PresentationFormat>A4 용지(210x297mm)</PresentationFormat>
  <Paragraphs>191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HY헤드라인M</vt:lpstr>
      <vt:lpstr>MS PGothic</vt:lpstr>
      <vt:lpstr>맑은 고딕</vt:lpstr>
      <vt:lpstr>Arial</vt:lpstr>
      <vt:lpstr>Wingdings</vt:lpstr>
      <vt:lpstr>3_1_27 PPTtemplate_for internal use only</vt:lpstr>
      <vt:lpstr>PowerPoint 프레젠테이션</vt:lpstr>
      <vt:lpstr>SSL-VPN Troubleshooting</vt:lpstr>
      <vt:lpstr>SSL-VPN FAQ 1</vt:lpstr>
      <vt:lpstr>SSL-VPN FAQ 1</vt:lpstr>
      <vt:lpstr>SSL-VPN FAQ 2</vt:lpstr>
      <vt:lpstr>SSL-VPN FAQ 2</vt:lpstr>
      <vt:lpstr>SSL-VPN FAQ 3</vt:lpstr>
      <vt:lpstr>SSL-VPN FAQ 3</vt:lpstr>
      <vt:lpstr>SSL-VPN FAQ 3</vt:lpstr>
      <vt:lpstr>SSL-VPN FAQ 4</vt:lpstr>
      <vt:lpstr>SSL-VPN FAQ 4</vt:lpstr>
      <vt:lpstr>SSL-VPN FAQ 5</vt:lpstr>
      <vt:lpstr>SSL-VPN FAQ 5</vt:lpstr>
      <vt:lpstr>SSL-VPN FAQ 6</vt:lpstr>
      <vt:lpstr>SSL-VPN FAQ 6</vt:lpstr>
      <vt:lpstr>SSL-VPN FAQ 7</vt:lpstr>
      <vt:lpstr>SSL-VPN FAQ 7</vt:lpstr>
      <vt:lpstr>SSL-VPN FAQ 8</vt:lpstr>
      <vt:lpstr>SSL-VPN FAQ 8</vt:lpstr>
      <vt:lpstr>SSL-VPN FAQ 9</vt:lpstr>
      <vt:lpstr>SSL-VPN FAQ 9</vt:lpstr>
      <vt:lpstr>SSL-VPN FAQ 9</vt:lpstr>
    </vt:vector>
  </TitlesOfParts>
  <Company>Doosan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gasiano</dc:creator>
  <cp:lastModifiedBy>이유재/Lee, Youjae(Lee, Youjae)</cp:lastModifiedBy>
  <cp:revision>1416</cp:revision>
  <cp:lastPrinted>2006-08-30T13:33:06Z</cp:lastPrinted>
  <dcterms:created xsi:type="dcterms:W3CDTF">2011-06-08T23:26:03Z</dcterms:created>
  <dcterms:modified xsi:type="dcterms:W3CDTF">2024-04-17T07:49:53Z</dcterms:modified>
</cp:coreProperties>
</file>