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0" r:id="rId2"/>
    <p:sldId id="456" r:id="rId3"/>
    <p:sldId id="457" r:id="rId4"/>
    <p:sldId id="458" r:id="rId5"/>
    <p:sldId id="459" r:id="rId6"/>
    <p:sldId id="462" r:id="rId7"/>
    <p:sldId id="461" r:id="rId8"/>
    <p:sldId id="463" r:id="rId9"/>
  </p:sldIdLst>
  <p:sldSz cx="9906000" cy="6858000" type="A4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orient="horz" pos="575">
          <p15:clr>
            <a:srgbClr val="A4A3A4"/>
          </p15:clr>
        </p15:guide>
        <p15:guide id="3" orient="horz" pos="3959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662">
          <p15:clr>
            <a:srgbClr val="A4A3A4"/>
          </p15:clr>
        </p15:guide>
        <p15:guide id="7" orient="horz" pos="3797">
          <p15:clr>
            <a:srgbClr val="A4A3A4"/>
          </p15:clr>
        </p15:guide>
        <p15:guide id="8" orient="horz" pos="3054">
          <p15:clr>
            <a:srgbClr val="A4A3A4"/>
          </p15:clr>
        </p15:guide>
        <p15:guide id="9" orient="horz" pos="3259">
          <p15:clr>
            <a:srgbClr val="A4A3A4"/>
          </p15:clr>
        </p15:guide>
        <p15:guide id="10" orient="horz" pos="2341" userDrawn="1">
          <p15:clr>
            <a:srgbClr val="A4A3A4"/>
          </p15:clr>
        </p15:guide>
        <p15:guide id="11" pos="3120">
          <p15:clr>
            <a:srgbClr val="A4A3A4"/>
          </p15:clr>
        </p15:guide>
        <p15:guide id="12" pos="612">
          <p15:clr>
            <a:srgbClr val="A4A3A4"/>
          </p15:clr>
        </p15:guide>
        <p15:guide id="13" pos="5735">
          <p15:clr>
            <a:srgbClr val="A4A3A4"/>
          </p15:clr>
        </p15:guide>
        <p15:guide id="14" pos="704">
          <p15:clr>
            <a:srgbClr val="A4A3A4"/>
          </p15:clr>
        </p15:guide>
        <p15:guide id="15" pos="3233">
          <p15:clr>
            <a:srgbClr val="A4A3A4"/>
          </p15:clr>
        </p15:guide>
        <p15:guide id="16" pos="3003">
          <p15:clr>
            <a:srgbClr val="A4A3A4"/>
          </p15:clr>
        </p15:guide>
        <p15:guide id="17" pos="1435">
          <p15:clr>
            <a:srgbClr val="A4A3A4"/>
          </p15:clr>
        </p15:guide>
        <p15:guide id="18" pos="5148">
          <p15:clr>
            <a:srgbClr val="A4A3A4"/>
          </p15:clr>
        </p15:guide>
        <p15:guide id="19" orient="horz" pos="2538">
          <p15:clr>
            <a:srgbClr val="A4A3A4"/>
          </p15:clr>
        </p15:guide>
        <p15:guide id="20" orient="horz" pos="3965">
          <p15:clr>
            <a:srgbClr val="A4A3A4"/>
          </p15:clr>
        </p15:guide>
        <p15:guide id="21" orient="horz" pos="2041">
          <p15:clr>
            <a:srgbClr val="A4A3A4"/>
          </p15:clr>
        </p15:guide>
        <p15:guide id="22" orient="horz" pos="2173">
          <p15:clr>
            <a:srgbClr val="A4A3A4"/>
          </p15:clr>
        </p15:guide>
        <p15:guide id="23" pos="400">
          <p15:clr>
            <a:srgbClr val="A4A3A4"/>
          </p15:clr>
        </p15:guide>
        <p15:guide id="24" pos="5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D"/>
    <a:srgbClr val="D4F145"/>
    <a:srgbClr val="BDDCF5"/>
    <a:srgbClr val="CCCCFF"/>
    <a:srgbClr val="99C8EF"/>
    <a:srgbClr val="000066"/>
    <a:srgbClr val="66CCFF"/>
    <a:srgbClr val="FFFFCC"/>
    <a:srgbClr val="1E1E1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4" autoAdjust="0"/>
    <p:restoredTop sz="95856" autoAdjust="0"/>
  </p:normalViewPr>
  <p:slideViewPr>
    <p:cSldViewPr snapToGrid="0">
      <p:cViewPr varScale="1">
        <p:scale>
          <a:sx n="83" d="100"/>
          <a:sy n="83" d="100"/>
        </p:scale>
        <p:origin x="1570" y="77"/>
      </p:cViewPr>
      <p:guideLst>
        <p:guide orient="horz" pos="1956"/>
        <p:guide orient="horz" pos="575"/>
        <p:guide orient="horz" pos="3959"/>
        <p:guide orient="horz" pos="822"/>
        <p:guide orient="horz" pos="1253"/>
        <p:guide orient="horz" pos="2662"/>
        <p:guide orient="horz" pos="3797"/>
        <p:guide orient="horz" pos="3054"/>
        <p:guide orient="horz" pos="3259"/>
        <p:guide orient="horz" pos="2341"/>
        <p:guide pos="3120"/>
        <p:guide pos="612"/>
        <p:guide pos="5735"/>
        <p:guide pos="704"/>
        <p:guide pos="3233"/>
        <p:guide pos="3003"/>
        <p:guide pos="1435"/>
        <p:guide pos="5148"/>
        <p:guide orient="horz" pos="2538"/>
        <p:guide orient="horz" pos="3965"/>
        <p:guide orient="horz" pos="2041"/>
        <p:guide orient="horz" pos="2173"/>
        <p:guide pos="400"/>
        <p:guide pos="5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040" y="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A8515-2AF9-46FD-AE64-954913E92DB1}" type="datetimeFigureOut">
              <a:rPr lang="ko-KR" altLang="en-US" smtClean="0"/>
              <a:t>2020-04-14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F1DA-6102-402E-95EE-588E06C05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601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" name="슬라이드 노트 개체 틀 1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48292-059C-4E26-993C-B3ED5D098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641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30264AB9-FB1B-4EDF-AEF4-36218C8564B3}" type="slidenum">
              <a:rPr lang="ko-KR" altLang="en-US" smtClean="0"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84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30264AB9-FB1B-4EDF-AEF4-36218C8564B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56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30264AB9-FB1B-4EDF-AEF4-36218C8564B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47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30264AB9-FB1B-4EDF-AEF4-36218C8564B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27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30264AB9-FB1B-4EDF-AEF4-36218C8564B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26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30264AB9-FB1B-4EDF-AEF4-36218C8564B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65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30264AB9-FB1B-4EDF-AEF4-36218C8564B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623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30264AB9-FB1B-4EDF-AEF4-36218C8564B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" descr="4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13"/>
          <a:stretch>
            <a:fillRect/>
          </a:stretch>
        </p:blipFill>
        <p:spPr bwMode="auto">
          <a:xfrm>
            <a:off x="1588" y="0"/>
            <a:ext cx="53816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6" descr="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b="31096"/>
          <a:stretch>
            <a:fillRect/>
          </a:stretch>
        </p:blipFill>
        <p:spPr bwMode="auto">
          <a:xfrm>
            <a:off x="270669" y="25869"/>
            <a:ext cx="6214214" cy="2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74"/>
          <p:cNvSpPr>
            <a:spLocks noChangeArrowheads="1"/>
          </p:cNvSpPr>
          <p:nvPr userDrawn="1"/>
        </p:nvSpPr>
        <p:spPr bwMode="auto">
          <a:xfrm>
            <a:off x="275020" y="1329463"/>
            <a:ext cx="830263" cy="863600"/>
          </a:xfrm>
          <a:prstGeom prst="wedgeEllipseCallout">
            <a:avLst>
              <a:gd name="adj1" fmla="val 66444"/>
              <a:gd name="adj2" fmla="val 52574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" name="Picture 73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21533" r="83331" b="70988"/>
          <a:stretch>
            <a:fillRect/>
          </a:stretch>
        </p:blipFill>
        <p:spPr bwMode="auto">
          <a:xfrm>
            <a:off x="422658" y="1570763"/>
            <a:ext cx="623887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3"/>
          <p:cNvSpPr>
            <a:spLocks noChangeArrowheads="1"/>
          </p:cNvSpPr>
          <p:nvPr userDrawn="1"/>
        </p:nvSpPr>
        <p:spPr bwMode="auto">
          <a:xfrm>
            <a:off x="2744678" y="25869"/>
            <a:ext cx="922338" cy="935037"/>
          </a:xfrm>
          <a:prstGeom prst="wedgeEllipseCallout">
            <a:avLst>
              <a:gd name="adj1" fmla="val -33819"/>
              <a:gd name="adj2" fmla="val 6646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" name="Picture 77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15352" r="16913" b="76244"/>
          <a:stretch>
            <a:fillRect/>
          </a:stretch>
        </p:blipFill>
        <p:spPr bwMode="auto">
          <a:xfrm>
            <a:off x="2925653" y="203669"/>
            <a:ext cx="576263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84"/>
          <p:cNvSpPr>
            <a:spLocks noChangeArrowheads="1"/>
          </p:cNvSpPr>
          <p:nvPr userDrawn="1"/>
        </p:nvSpPr>
        <p:spPr bwMode="auto">
          <a:xfrm>
            <a:off x="5294560" y="1411248"/>
            <a:ext cx="887412" cy="914400"/>
          </a:xfrm>
          <a:prstGeom prst="wedgeEllipseCallout">
            <a:avLst>
              <a:gd name="adj1" fmla="val -54653"/>
              <a:gd name="adj2" fmla="val 4739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" name="Picture 78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7" t="35310" r="9828" b="55243"/>
          <a:stretch>
            <a:fillRect/>
          </a:stretch>
        </p:blipFill>
        <p:spPr bwMode="auto">
          <a:xfrm>
            <a:off x="5594597" y="1543011"/>
            <a:ext cx="358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"/>
          <a:stretch>
            <a:fillRect/>
          </a:stretch>
        </p:blipFill>
        <p:spPr bwMode="auto">
          <a:xfrm>
            <a:off x="805611" y="3793777"/>
            <a:ext cx="2944904" cy="25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3994" b="12357"/>
          <a:stretch>
            <a:fillRect/>
          </a:stretch>
        </p:blipFill>
        <p:spPr bwMode="auto">
          <a:xfrm>
            <a:off x="596257" y="1389464"/>
            <a:ext cx="3503477" cy="40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9EF0-F4B9-42E5-ADF5-980ECA64DF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872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69138" y="233363"/>
            <a:ext cx="2125662" cy="57896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92150" y="233363"/>
            <a:ext cx="6224588" cy="57896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DB2B-A3D6-4D17-979B-3D3ABFA613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354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94338" y="981075"/>
            <a:ext cx="9517327" cy="554355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1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E463-5BF4-4A7B-876B-C62DA42461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439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8C74-BE2D-47BA-B29A-56245C3078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700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92150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9675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04EE-AA08-498C-BCD0-E2FB689459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152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595F-E30E-4D21-89F1-D0D342FFC3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085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E261-D368-45DD-A9A2-8C3CD6C52A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71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7FF8D-6C33-4023-B177-4C0882B17F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03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978D-4217-4639-AF6A-B87CCD7A2E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80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74CA-F7D1-4292-9446-4E2291C672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200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84" y="11213"/>
            <a:ext cx="542818" cy="7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233363"/>
            <a:ext cx="880291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230313"/>
            <a:ext cx="850265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2BDC76-268B-40E0-818B-1748A57D1F1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692150" y="700088"/>
            <a:ext cx="90233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58" descr="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27"/>
          <a:stretch>
            <a:fillRect/>
          </a:stretch>
        </p:blipFill>
        <p:spPr bwMode="auto">
          <a:xfrm>
            <a:off x="1588" y="1588"/>
            <a:ext cx="9904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180975" indent="-180975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552450" indent="-185738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757238" indent="-203200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69988" indent="-22225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6271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843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415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987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services.sharefile.com/share/view/s840829ad35e49188/fo056fbf-dabe-4d0e-a7dd-a65b0c823d4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98" y="1994930"/>
            <a:ext cx="5500277" cy="318295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4719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NetScaler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Gateway Plug-in Uninstall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60436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제어판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추가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삭제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en-US" altLang="ko-KR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NetScaler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Gateway Plug-in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226" y="1690295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000" dirty="0" smtClean="0"/>
              <a:t>해당 </a:t>
            </a:r>
            <a:r>
              <a:rPr lang="en-US" altLang="ko-KR" sz="1000" dirty="0" smtClean="0"/>
              <a:t>Plug-in </a:t>
            </a:r>
            <a:r>
              <a:rPr lang="ko-KR" altLang="en-US" sz="1000" smtClean="0"/>
              <a:t>삭제 후</a:t>
            </a:r>
            <a:r>
              <a:rPr lang="en-US" altLang="ko-KR" sz="1000" dirty="0" smtClean="0"/>
              <a:t>, PC </a:t>
            </a:r>
            <a:r>
              <a:rPr lang="ko-KR" altLang="en-US" sz="1000" smtClean="0"/>
              <a:t>재부팅 진행</a:t>
            </a:r>
          </a:p>
          <a:p>
            <a:endParaRPr lang="en-US" altLang="ko-KR" sz="1000" dirty="0"/>
          </a:p>
        </p:txBody>
      </p:sp>
      <p:sp>
        <p:nvSpPr>
          <p:cNvPr id="19" name="직사각형 18"/>
          <p:cNvSpPr/>
          <p:nvPr/>
        </p:nvSpPr>
        <p:spPr bwMode="auto">
          <a:xfrm>
            <a:off x="2653116" y="3192781"/>
            <a:ext cx="4404359" cy="13715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0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62760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SSL VPN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로그인은 가능하지만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내부망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포털 등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접속이 안될 때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26" y="2218285"/>
            <a:ext cx="6765932" cy="35537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0226" y="1690295"/>
            <a:ext cx="71881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방화벽 설정 확인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제어판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및 보안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Windows Defender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방화벽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허용되는 앱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en-US" altLang="ko-KR" sz="1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NetScaler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Gateway Plug-in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허용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8485" y="3199254"/>
            <a:ext cx="42248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하위 메뉴에서 </a:t>
            </a:r>
            <a:r>
              <a:rPr lang="en-US" altLang="ko-KR" sz="1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change password </a:t>
            </a:r>
            <a:r>
              <a:rPr lang="ko-KR" altLang="en-US" sz="1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 후 변경</a:t>
            </a:r>
            <a:endParaRPr lang="ko-KR" altLang="en-US" sz="15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모서리가 둥근 사각형 설명선 10"/>
          <p:cNvSpPr/>
          <p:nvPr/>
        </p:nvSpPr>
        <p:spPr bwMode="auto">
          <a:xfrm>
            <a:off x="6012480" y="2843378"/>
            <a:ext cx="2630358" cy="605381"/>
          </a:xfrm>
          <a:prstGeom prst="wedgeRoundRectCallout">
            <a:avLst>
              <a:gd name="adj1" fmla="val -34114"/>
              <a:gd name="adj2" fmla="val 8697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윈도우 방화벽이 동작하고 있는 경우</a:t>
            </a:r>
            <a:r>
              <a:rPr kumimoji="0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방화벽 설정에서 </a:t>
            </a:r>
            <a:r>
              <a:rPr kumimoji="0" lang="en-US" altLang="ko-K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NetScaler</a:t>
            </a:r>
            <a:r>
              <a:rPr kumimoji="0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Gateway Plu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g-in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허용 체크 필수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56028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Citrix </a:t>
            </a:r>
            <a:r>
              <a:rPr lang="en-US" altLang="ko-KR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NetScaler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Gateway Plug-in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시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오류가 발생할 때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226" y="1690295"/>
            <a:ext cx="754886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사용자의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에서 아래 오류가 보이는 경우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Unable to manage networking component. Operation system corruption may be preventing installation.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DNE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및 문제 해결 방법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참조 링크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https://support.citrix.com/article/CTX215320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 descr="ì¬ì©ìê° ì¶ê° í ì´ë¯¸ì§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3" y="2869794"/>
            <a:ext cx="4444045" cy="34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사각형 설명선 11"/>
          <p:cNvSpPr/>
          <p:nvPr/>
        </p:nvSpPr>
        <p:spPr bwMode="auto">
          <a:xfrm>
            <a:off x="4799892" y="4051154"/>
            <a:ext cx="2630358" cy="605381"/>
          </a:xfrm>
          <a:prstGeom prst="wedgeRoundRectCallout">
            <a:avLst>
              <a:gd name="adj1" fmla="val -34114"/>
              <a:gd name="adj2" fmla="val 8697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오류는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Plug-in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설치 되는동안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DNE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드라이버를 설치하지 못할 때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발생할 수 있음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106905" y="4897315"/>
            <a:ext cx="3133310" cy="61546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2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56028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Citrix </a:t>
            </a:r>
            <a:r>
              <a:rPr lang="en-US" altLang="ko-KR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NetScaler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Gateway Plug-in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시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오류가 발생할 때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226" y="1690295"/>
            <a:ext cx="782938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Citrix DNE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문제로 인한 레지스트리 값 수정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 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regedit.exe &gt; 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HKEY_LOCAL_MACHINE\System\</a:t>
            </a:r>
            <a:r>
              <a:rPr lang="en-US" altLang="ko-KR" sz="11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CurrentControlSet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\Control\Network\</a:t>
            </a:r>
            <a:r>
              <a:rPr lang="en-US" altLang="ko-KR" sz="11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MaxNumFilters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필드의 값이 </a:t>
            </a:r>
            <a:r>
              <a:rPr lang="en-US" altLang="ko-KR" sz="11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이면 </a:t>
            </a:r>
            <a:r>
              <a:rPr lang="en-US" altLang="ko-KR" sz="1100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변경 설정 후 재부팅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Plug-in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재설치 순서로 진행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 과정을 통해 해결이 되지 않는 경우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Winfix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유틸리티를 이용한 해결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Winfix.exe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DNE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 파일 다운로드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knowledgeservices.sharefile.com/share/view/s840829ad35e49188/fo056fbf-dabe-4d0e-a7dd-a65b0c823d49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winfix.exe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Start Windows </a:t>
            </a:r>
            <a:r>
              <a:rPr lang="en-US" altLang="ko-KR" sz="1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Fixup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몇 분 정도 시간이 소요될 수 있음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 DNE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파일 다운로드 및 설치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. 32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비트 운영체제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dneupdate.msi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. 64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비트 운영체제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dneupdate64.msi</a:t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재부팅 및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Plug-in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재설치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313" y="3292742"/>
            <a:ext cx="3524908" cy="178611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 bwMode="auto">
          <a:xfrm>
            <a:off x="4526852" y="3540868"/>
            <a:ext cx="771504" cy="19597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9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5450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Plug-in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실행이 되지 않고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특정 로그가 발생할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때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(Case 1)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226" y="1690295"/>
            <a:ext cx="850264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사용자의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아래 오류가 보이는 경우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Plug-in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 시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en-US" altLang="ko-KR" sz="1000" b="1" dirty="0"/>
              <a:t>1012: The </a:t>
            </a:r>
            <a:r>
              <a:rPr lang="en-US" altLang="ko-KR" sz="1000" b="1" dirty="0" err="1"/>
              <a:t>NetScaler</a:t>
            </a:r>
            <a:r>
              <a:rPr lang="en-US" altLang="ko-KR" sz="1000" b="1" dirty="0"/>
              <a:t> Gateway Plug-in could not start. For more information, see the connection log.(15</a:t>
            </a:r>
            <a:r>
              <a:rPr lang="en-US" altLang="ko-KR" sz="1000" b="1" dirty="0" smtClean="0"/>
              <a:t>)”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Plug-in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접속 시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en-US" altLang="ko-KR" sz="1000" b="1" dirty="0"/>
              <a:t>1012: The </a:t>
            </a:r>
            <a:r>
              <a:rPr lang="en-US" altLang="ko-KR" sz="1000" b="1" dirty="0" err="1"/>
              <a:t>NetScaler</a:t>
            </a:r>
            <a:r>
              <a:rPr lang="en-US" altLang="ko-KR" sz="1000" b="1" dirty="0"/>
              <a:t> Gateway Plug-in could not start. For more information see the connection log.(18</a:t>
            </a:r>
            <a:r>
              <a:rPr lang="en-US" altLang="ko-KR" sz="1000" b="1" dirty="0" smtClean="0"/>
              <a:t>)”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100" dirty="0" smtClean="0"/>
              <a:t>Plug-in</a:t>
            </a:r>
            <a:r>
              <a:rPr lang="ko-KR" altLang="en-US" sz="1100" smtClean="0"/>
              <a:t>의 </a:t>
            </a:r>
            <a:r>
              <a:rPr lang="en-US" altLang="ko-KR" sz="1100" dirty="0" smtClean="0"/>
              <a:t>Log Viewer</a:t>
            </a:r>
            <a:r>
              <a:rPr lang="ko-KR" altLang="en-US" sz="1100" smtClean="0"/>
              <a:t>에서 아래 오류가 보이는 경우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en-US" altLang="ko-KR" sz="1100" dirty="0" smtClean="0"/>
              <a:t>-  </a:t>
            </a:r>
            <a:r>
              <a:rPr lang="en-US" altLang="ko-KR" sz="1100" b="1" dirty="0" smtClean="0"/>
              <a:t>“The </a:t>
            </a:r>
            <a:r>
              <a:rPr lang="en-US" altLang="ko-KR" sz="1100" b="1" dirty="0"/>
              <a:t>correct version of the NDIS driver is not </a:t>
            </a:r>
            <a:r>
              <a:rPr lang="en-US" altLang="ko-KR" sz="1100" b="1" dirty="0" smtClean="0"/>
              <a:t>installed”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1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/>
              <a:t>해당 오류 해결 방법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 smtClean="0"/>
              <a:t>- </a:t>
            </a:r>
            <a:r>
              <a:rPr lang="ko-KR" altLang="en-US" sz="1100" smtClean="0"/>
              <a:t>사용자 </a:t>
            </a:r>
            <a:r>
              <a:rPr lang="en-US" altLang="ko-KR" sz="1100" dirty="0" smtClean="0"/>
              <a:t>PC</a:t>
            </a:r>
            <a:r>
              <a:rPr lang="ko-KR" altLang="en-US" sz="1100" smtClean="0"/>
              <a:t>에서 </a:t>
            </a:r>
            <a:r>
              <a:rPr lang="en-US" altLang="ko-KR" sz="1100" dirty="0" smtClean="0"/>
              <a:t>Plug-in</a:t>
            </a:r>
            <a:r>
              <a:rPr lang="ko-KR" altLang="en-US" sz="1100" smtClean="0"/>
              <a:t>을 삭제 후 재설치 진행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en-US" altLang="ko-KR" sz="1100" dirty="0" smtClean="0"/>
              <a:t>- </a:t>
            </a:r>
            <a:r>
              <a:rPr lang="ko-KR" altLang="en-US" sz="1100" smtClean="0"/>
              <a:t>해당 </a:t>
            </a:r>
            <a:r>
              <a:rPr lang="en-US" altLang="ko-KR" sz="1100" dirty="0" smtClean="0"/>
              <a:t>Plug-in</a:t>
            </a:r>
            <a:r>
              <a:rPr lang="ko-KR" altLang="en-US" sz="1100" smtClean="0"/>
              <a:t>이 삭제 되지 않는 경우</a:t>
            </a:r>
            <a:r>
              <a:rPr lang="en-US" altLang="ko-KR" sz="1100" dirty="0" smtClean="0"/>
              <a:t>, </a:t>
            </a:r>
            <a:r>
              <a:rPr lang="en-US" altLang="ko-KR" sz="1100" b="1" u="sng" dirty="0" smtClean="0"/>
              <a:t>Cleanup Tool</a:t>
            </a:r>
            <a:r>
              <a:rPr lang="ko-KR" altLang="en-US" sz="1100" smtClean="0"/>
              <a:t>을 이용하여 </a:t>
            </a:r>
            <a:r>
              <a:rPr lang="ko-KR" altLang="en-US" sz="1100" smtClean="0"/>
              <a:t>삭제</a:t>
            </a:r>
            <a:r>
              <a:rPr lang="en-US" altLang="ko-KR" sz="1100" smtClean="0"/>
              <a:t>(Cleanup Tool</a:t>
            </a:r>
            <a:r>
              <a:rPr lang="ko-KR" altLang="en-US" sz="1100" smtClean="0"/>
              <a:t>은 부록의 </a:t>
            </a:r>
            <a:r>
              <a:rPr lang="en-US" altLang="ko-KR" sz="1100" smtClean="0"/>
              <a:t>“</a:t>
            </a:r>
            <a:r>
              <a:rPr lang="ko-KR" altLang="en-US" sz="1100" smtClean="0">
                <a:hlinkClick r:id="rId4" action="ppaction://hlinksldjump"/>
              </a:rPr>
              <a:t>부록 </a:t>
            </a:r>
            <a:r>
              <a:rPr lang="en-US" altLang="ko-KR" sz="1100" smtClean="0">
                <a:hlinkClick r:id="rId4" action="ppaction://hlinksldjump"/>
              </a:rPr>
              <a:t>1</a:t>
            </a:r>
            <a:r>
              <a:rPr lang="en-US" altLang="ko-KR" sz="1100" smtClean="0"/>
              <a:t>” </a:t>
            </a:r>
            <a:r>
              <a:rPr lang="ko-KR" altLang="en-US" sz="1100" smtClean="0"/>
              <a:t>참고</a:t>
            </a:r>
            <a:r>
              <a:rPr lang="en-US" altLang="ko-KR" sz="1100" smtClean="0"/>
              <a:t>)</a:t>
            </a:r>
            <a:endParaRPr lang="en-US" altLang="ko-KR" sz="1100" dirty="0"/>
          </a:p>
        </p:txBody>
      </p:sp>
      <p:pic>
        <p:nvPicPr>
          <p:cNvPr id="3074" name="Picture 2" descr="User-add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67" y="3592421"/>
            <a:ext cx="3277574" cy="29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1670727" y="4203401"/>
            <a:ext cx="2543599" cy="14119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673515" y="5522665"/>
            <a:ext cx="2888769" cy="1570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610617" y="5968270"/>
            <a:ext cx="3058098" cy="2725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227" y="4626281"/>
            <a:ext cx="3990975" cy="191452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 bwMode="auto">
          <a:xfrm>
            <a:off x="6473240" y="6139718"/>
            <a:ext cx="809722" cy="3161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모서리가 둥근 사각형 설명선 16"/>
          <p:cNvSpPr/>
          <p:nvPr/>
        </p:nvSpPr>
        <p:spPr bwMode="auto">
          <a:xfrm>
            <a:off x="6962126" y="5390332"/>
            <a:ext cx="2630358" cy="421716"/>
          </a:xfrm>
          <a:prstGeom prst="wedgeRoundRectCallout">
            <a:avLst>
              <a:gd name="adj1" fmla="val -41468"/>
              <a:gd name="adj2" fmla="val 13773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Windows_Cleanup_Tool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이용하여 </a:t>
            </a:r>
            <a:r>
              <a:rPr lang="en-US" altLang="ko-KR" sz="1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NetScaler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Gateway Plug-in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삭제 진행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469734"/>
              </p:ext>
            </p:extLst>
          </p:nvPr>
        </p:nvGraphicFramePr>
        <p:xfrm>
          <a:off x="5340227" y="39588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포장기 셸 개체" showAsIcon="1" r:id="rId7" imgW="914400" imgH="771480" progId="Package">
                  <p:embed/>
                </p:oleObj>
              </mc:Choice>
              <mc:Fallback>
                <p:oleObj name="포장기 셸 개체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0227" y="39588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모서리가 둥근 사각형 설명선 20"/>
          <p:cNvSpPr/>
          <p:nvPr/>
        </p:nvSpPr>
        <p:spPr bwMode="auto">
          <a:xfrm>
            <a:off x="5956143" y="3592420"/>
            <a:ext cx="1622825" cy="274657"/>
          </a:xfrm>
          <a:prstGeom prst="wedgeRoundRectCallout">
            <a:avLst>
              <a:gd name="adj1" fmla="val -40768"/>
              <a:gd name="adj2" fmla="val 12641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Cleanup Tool </a:t>
            </a:r>
            <a:r>
              <a:rPr lang="ko-KR" altLang="en-US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다운로드</a:t>
            </a:r>
            <a:endParaRPr kumimoji="0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02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200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3948" t="2603" r="1654" b="25123"/>
          <a:stretch/>
        </p:blipFill>
        <p:spPr>
          <a:xfrm>
            <a:off x="1350226" y="3205018"/>
            <a:ext cx="6142182" cy="1394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0226" y="1690295"/>
            <a:ext cx="85026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사용자의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아래 오류가 보이는 경우</a:t>
            </a:r>
            <a:r>
              <a:rPr lang="en-US" altLang="ko-KR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Plug-in </a:t>
            </a: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통한 접속 시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en-US" altLang="ko-KR" sz="1000" b="1" dirty="0"/>
              <a:t>1012: The </a:t>
            </a:r>
            <a:r>
              <a:rPr lang="en-US" altLang="ko-KR" sz="1000" b="1" dirty="0" err="1"/>
              <a:t>NetScaler</a:t>
            </a:r>
            <a:r>
              <a:rPr lang="en-US" altLang="ko-KR" sz="1000" b="1" dirty="0"/>
              <a:t> Gateway Plug-in could not start. For more information see the connection log.(18</a:t>
            </a:r>
            <a:r>
              <a:rPr lang="en-US" altLang="ko-KR" sz="1000" b="1" dirty="0" smtClean="0"/>
              <a:t>)”</a:t>
            </a:r>
          </a:p>
          <a:p>
            <a:endParaRPr lang="en-US" altLang="ko-KR" sz="11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/>
              <a:t>해당 오류 해결 방법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 smtClean="0"/>
              <a:t>- </a:t>
            </a:r>
            <a:r>
              <a:rPr lang="ko-KR" altLang="en-US" sz="1100" smtClean="0"/>
              <a:t>사용자 </a:t>
            </a:r>
            <a:r>
              <a:rPr lang="en-US" altLang="ko-KR" sz="1100" dirty="0" smtClean="0"/>
              <a:t>PC</a:t>
            </a:r>
            <a:r>
              <a:rPr lang="ko-KR" altLang="en-US" sz="1100" smtClean="0"/>
              <a:t>에서 </a:t>
            </a:r>
            <a:r>
              <a:rPr lang="en-US" altLang="ko-KR" sz="1100" dirty="0" smtClean="0"/>
              <a:t>Plug-in</a:t>
            </a:r>
            <a:r>
              <a:rPr lang="ko-KR" altLang="en-US" sz="1100" smtClean="0"/>
              <a:t>을 삭제 후 재설치 </a:t>
            </a:r>
            <a:r>
              <a:rPr lang="ko-KR" altLang="en-US" sz="1100" smtClean="0"/>
              <a:t>진행 후에도 장애 지속 되는 경우엔 </a:t>
            </a:r>
            <a:r>
              <a:rPr lang="en-US" altLang="ko-KR" sz="1100" smtClean="0"/>
              <a:t>Windows </a:t>
            </a:r>
            <a:r>
              <a:rPr lang="en-US" altLang="ko-KR" sz="1100" smtClean="0"/>
              <a:t>OS </a:t>
            </a:r>
            <a:r>
              <a:rPr lang="ko-KR" altLang="en-US" sz="1100"/>
              <a:t>패치의 누락으로 </a:t>
            </a:r>
            <a:r>
              <a:rPr lang="ko-KR" altLang="en-US" sz="1100"/>
              <a:t>인한 </a:t>
            </a:r>
            <a:r>
              <a:rPr lang="ko-KR" altLang="en-US" sz="1100" smtClean="0"/>
              <a:t>장애</a:t>
            </a:r>
            <a:r>
              <a:rPr lang="en-US" altLang="ko-KR" sz="1100"/>
              <a:t/>
            </a:r>
            <a:br>
              <a:rPr lang="en-US" altLang="ko-KR" sz="1100"/>
            </a:br>
            <a:r>
              <a:rPr lang="en-US" altLang="ko-KR" sz="1100" smtClean="0"/>
              <a:t>- OS </a:t>
            </a:r>
            <a:r>
              <a:rPr lang="ko-KR" altLang="en-US" sz="1100" smtClean="0"/>
              <a:t>패치 후 다시 접속 시도</a:t>
            </a:r>
            <a:endParaRPr lang="en-US" altLang="ko-KR" sz="110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13833" y="1250108"/>
            <a:ext cx="5450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Plug-in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실행이 되지 않고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특정 로그가 발생할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때 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500">
                <a:latin typeface="맑은 고딕" panose="020B0503020000020004" pitchFamily="50" charset="-127"/>
                <a:ea typeface="맑은 고딕" panose="020B0503020000020004" pitchFamily="50" charset="-127"/>
              </a:rPr>
              <a:t>Case </a:t>
            </a: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2)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93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en-US" altLang="ko-KR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5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26949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Citrix SSO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언어 변경 문제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226" y="1690295"/>
            <a:ext cx="7919156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사용자의 </a:t>
            </a:r>
            <a:r>
              <a:rPr lang="ko-KR" altLang="en-US" sz="1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기기에서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Citrix SSO App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영어 외 다른 국가 언어로 표시되는 경우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기기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아이폰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iOS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계열 </a:t>
            </a:r>
            <a:r>
              <a:rPr lang="ko-KR" altLang="en-US" sz="11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기기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시스템 언어 설정 확인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기본 언어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한국어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1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/>
              <a:t>해결 방법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 smtClean="0"/>
              <a:t>- </a:t>
            </a:r>
            <a:r>
              <a:rPr lang="ko-KR" altLang="en-US" sz="1100" dirty="0" smtClean="0"/>
              <a:t>사용자의 </a:t>
            </a:r>
            <a:r>
              <a:rPr lang="ko-KR" altLang="en-US" sz="1100" dirty="0" err="1" smtClean="0"/>
              <a:t>모바일</a:t>
            </a:r>
            <a:r>
              <a:rPr lang="ko-KR" altLang="en-US" sz="1100" dirty="0" smtClean="0"/>
              <a:t> 기기에서 </a:t>
            </a:r>
            <a:r>
              <a:rPr lang="en-US" altLang="ko-KR" sz="1100" dirty="0" smtClean="0"/>
              <a:t>Citrix SSO</a:t>
            </a:r>
            <a:r>
              <a:rPr lang="ko-KR" altLang="en-US" sz="1100" dirty="0" smtClean="0"/>
              <a:t>에서 표기되고 있는 언어 삭제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en-US" altLang="ko-KR" sz="1100" dirty="0" smtClean="0"/>
              <a:t> (</a:t>
            </a:r>
            <a:r>
              <a:rPr lang="ko-KR" altLang="en-US" sz="1100" dirty="0" smtClean="0"/>
              <a:t>예를 들어</a:t>
            </a:r>
            <a:r>
              <a:rPr lang="en-US" altLang="ko-KR" sz="1100" dirty="0" smtClean="0"/>
              <a:t>, Citrix SSO</a:t>
            </a:r>
            <a:r>
              <a:rPr lang="ko-KR" altLang="en-US" sz="1100" dirty="0" smtClean="0"/>
              <a:t>가 일본어로 표시되는 경우 일본어 삭제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또는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다른 국가의 언어로 표시되면 해당 국가 언어 삭제</a:t>
            </a:r>
            <a:r>
              <a:rPr lang="en-US" altLang="ko-KR" sz="1100" dirty="0" smtClean="0"/>
              <a:t>.)</a:t>
            </a:r>
            <a:br>
              <a:rPr lang="en-US" altLang="ko-KR" sz="1100" dirty="0" smtClean="0"/>
            </a:br>
            <a:r>
              <a:rPr lang="en-US" altLang="ko-KR" sz="1100" dirty="0" smtClean="0"/>
              <a:t>- </a:t>
            </a:r>
            <a:r>
              <a:rPr lang="ko-KR" altLang="en-US" sz="1100" dirty="0" smtClean="0"/>
              <a:t>사용자의 </a:t>
            </a:r>
            <a:r>
              <a:rPr lang="ko-KR" altLang="en-US" sz="1100" dirty="0" err="1" smtClean="0"/>
              <a:t>모바일</a:t>
            </a:r>
            <a:r>
              <a:rPr lang="ko-KR" altLang="en-US" sz="1100" dirty="0" smtClean="0"/>
              <a:t> 기기에서 기본 언어를 영어로 변경 후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다시 한국어로 다시 변경</a:t>
            </a:r>
            <a:endParaRPr lang="en-US" altLang="ko-KR" sz="1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/>
              <a:t>언어 삭제 방법 </a:t>
            </a:r>
            <a:r>
              <a:rPr lang="en-US" altLang="ko-KR" sz="1100" dirty="0" smtClean="0"/>
              <a:t>– </a:t>
            </a:r>
            <a:r>
              <a:rPr lang="ko-KR" altLang="en-US" sz="1100" dirty="0" err="1" smtClean="0"/>
              <a:t>아이폰</a:t>
            </a:r>
            <a:r>
              <a:rPr lang="ko-KR" altLang="en-US" sz="1100" dirty="0" smtClean="0"/>
              <a:t> 및 </a:t>
            </a:r>
            <a:r>
              <a:rPr lang="en-US" altLang="ko-KR" sz="1100" dirty="0" smtClean="0"/>
              <a:t>iOS </a:t>
            </a:r>
            <a:r>
              <a:rPr lang="ko-KR" altLang="en-US" sz="1100" dirty="0" smtClean="0"/>
              <a:t>계열 기기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en-US" altLang="ko-KR" sz="1100" dirty="0" smtClean="0"/>
              <a:t>- </a:t>
            </a:r>
            <a:r>
              <a:rPr lang="ko-KR" altLang="en-US" sz="1100" dirty="0" smtClean="0"/>
              <a:t>설정 → 일반 → 언어 및 지역 → 편집 → 언어 선택 및 삭제</a:t>
            </a:r>
            <a:endParaRPr lang="en-US" altLang="ko-KR" sz="11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dirty="0" smtClean="0"/>
              <a:t>기본 언어 변경 방법 </a:t>
            </a:r>
            <a:r>
              <a:rPr lang="en-US" altLang="ko-KR" sz="1100" dirty="0" smtClean="0"/>
              <a:t>– </a:t>
            </a:r>
            <a:r>
              <a:rPr lang="ko-KR" altLang="en-US" sz="1100" dirty="0" err="1" smtClean="0"/>
              <a:t>아이폰</a:t>
            </a:r>
            <a:r>
              <a:rPr lang="ko-KR" altLang="en-US" sz="1100" dirty="0" smtClean="0"/>
              <a:t> 및 </a:t>
            </a:r>
            <a:r>
              <a:rPr lang="en-US" altLang="ko-KR" sz="1100" dirty="0" smtClean="0"/>
              <a:t>iOS </a:t>
            </a:r>
            <a:r>
              <a:rPr lang="ko-KR" altLang="en-US" sz="1100" dirty="0" smtClean="0"/>
              <a:t>계열 기기</a:t>
            </a:r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 smtClean="0"/>
              <a:t>- </a:t>
            </a:r>
            <a:r>
              <a:rPr lang="ko-KR" altLang="en-US" sz="1100" dirty="0" smtClean="0"/>
              <a:t>설정 → 일반 → 언어 및 지역 → </a:t>
            </a:r>
            <a:r>
              <a:rPr lang="en-US" altLang="ko-KR" sz="1100" dirty="0" smtClean="0"/>
              <a:t>iPhone </a:t>
            </a:r>
            <a:r>
              <a:rPr lang="ko-KR" altLang="en-US" sz="1100" dirty="0" smtClean="0"/>
              <a:t>언어 → 언어 선택</a:t>
            </a:r>
            <a:endParaRPr lang="en-US" altLang="ko-KR" sz="11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24" y="4134756"/>
            <a:ext cx="1339385" cy="24036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085" y="4134756"/>
            <a:ext cx="1348328" cy="240368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489" y="4134756"/>
            <a:ext cx="1343139" cy="240368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704" y="4134756"/>
            <a:ext cx="1353114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0"/>
          <p:cNvSpPr txBox="1">
            <a:spLocks noChangeArrowheads="1"/>
          </p:cNvSpPr>
          <p:nvPr/>
        </p:nvSpPr>
        <p:spPr bwMode="auto">
          <a:xfrm>
            <a:off x="578820" y="246063"/>
            <a:ext cx="6170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SSL-VPN </a:t>
            </a:r>
            <a:r>
              <a:rPr lang="ko-KR" altLang="en-US" sz="2000" b="1" kern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부록</a:t>
            </a:r>
            <a:endParaRPr lang="en-US" altLang="ko-KR" sz="20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605" y="732976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부록 </a:t>
            </a: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833" y="1250108"/>
            <a:ext cx="28809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Cleanup tool </a:t>
            </a:r>
            <a:r>
              <a:rPr lang="ko-KR" altLang="en-US" sz="15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다운로드 방법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226" y="1690295"/>
            <a:ext cx="8342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아래 경로 접속 후 파일 다운로드</a:t>
            </a:r>
            <a:r>
              <a: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- https</a:t>
            </a:r>
            <a:r>
              <a:rPr lang="en-US" altLang="ko-KR" sz="1100">
                <a:latin typeface="맑은 고딕" panose="020B0503020000020004" pitchFamily="50" charset="-127"/>
                <a:ea typeface="맑은 고딕" panose="020B0503020000020004" pitchFamily="50" charset="-127"/>
              </a:rPr>
              <a:t>://</a:t>
            </a:r>
            <a:r>
              <a:rPr lang="en-US" altLang="ko-KR" sz="11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support.microsoft.com/en-us/help/17588/windows-fix-problems-that-block-programs-being-installed-or-removed</a:t>
            </a:r>
            <a:endParaRPr lang="en-US" altLang="ko-KR" sz="1100" smtClean="0"/>
          </a:p>
        </p:txBody>
      </p:sp>
      <p:pic>
        <p:nvPicPr>
          <p:cNvPr id="4098" name="그림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93" y="2238204"/>
            <a:ext cx="6384925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1_27 PPTtemplate_for internal use only">
  <a:themeElements>
    <a:clrScheme name="">
      <a:dk1>
        <a:srgbClr val="1E1E1E"/>
      </a:dk1>
      <a:lt1>
        <a:srgbClr val="FFFFFF"/>
      </a:lt1>
      <a:dk2>
        <a:srgbClr val="1E1E1E"/>
      </a:dk2>
      <a:lt2>
        <a:srgbClr val="616365"/>
      </a:lt2>
      <a:accent1>
        <a:srgbClr val="F7EDD4"/>
      </a:accent1>
      <a:accent2>
        <a:srgbClr val="0018A8"/>
      </a:accent2>
      <a:accent3>
        <a:srgbClr val="FFFFFF"/>
      </a:accent3>
      <a:accent4>
        <a:srgbClr val="181818"/>
      </a:accent4>
      <a:accent5>
        <a:srgbClr val="FAF4E6"/>
      </a:accent5>
      <a:accent6>
        <a:srgbClr val="001598"/>
      </a:accent6>
      <a:hlink>
        <a:srgbClr val="0088CE"/>
      </a:hlink>
      <a:folHlink>
        <a:srgbClr val="00AD83"/>
      </a:folHlink>
    </a:clrScheme>
    <a:fontScheme name="Office 테마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3_1_27 PPTtemplate_for internal use only</Template>
  <TotalTime>11231</TotalTime>
  <Words>706</Words>
  <Application>Microsoft Office PowerPoint</Application>
  <PresentationFormat>A4 용지(210x297mm)</PresentationFormat>
  <Paragraphs>61</Paragraphs>
  <Slides>8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MS PGothic</vt:lpstr>
      <vt:lpstr>맑은 고딕</vt:lpstr>
      <vt:lpstr>Arial</vt:lpstr>
      <vt:lpstr>Wingdings</vt:lpstr>
      <vt:lpstr>3_1_27 PPTtemplate_for internal use only</vt:lpstr>
      <vt:lpstr>포장기 셸 개체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Doosan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gasiano</dc:creator>
  <cp:lastModifiedBy>이유재(Lee, Youjae)</cp:lastModifiedBy>
  <cp:revision>1328</cp:revision>
  <cp:lastPrinted>2006-08-30T13:33:06Z</cp:lastPrinted>
  <dcterms:created xsi:type="dcterms:W3CDTF">2011-06-08T23:26:03Z</dcterms:created>
  <dcterms:modified xsi:type="dcterms:W3CDTF">2020-04-14T06:14:29Z</dcterms:modified>
</cp:coreProperties>
</file>